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4" r:id="rId2"/>
    <p:sldId id="356" r:id="rId3"/>
    <p:sldId id="363" r:id="rId4"/>
    <p:sldId id="375" r:id="rId5"/>
    <p:sldId id="364" r:id="rId6"/>
    <p:sldId id="374" r:id="rId7"/>
    <p:sldId id="372" r:id="rId8"/>
    <p:sldId id="377" r:id="rId9"/>
    <p:sldId id="378" r:id="rId10"/>
    <p:sldId id="376" r:id="rId11"/>
    <p:sldId id="371" r:id="rId12"/>
    <p:sldId id="370" r:id="rId13"/>
    <p:sldId id="369" r:id="rId14"/>
    <p:sldId id="368" r:id="rId15"/>
    <p:sldId id="367" r:id="rId16"/>
    <p:sldId id="366" r:id="rId17"/>
    <p:sldId id="365" r:id="rId18"/>
    <p:sldId id="350" r:id="rId19"/>
    <p:sldId id="354" r:id="rId20"/>
    <p:sldId id="353" r:id="rId21"/>
    <p:sldId id="352" r:id="rId22"/>
    <p:sldId id="288" r:id="rId23"/>
    <p:sldId id="291" r:id="rId24"/>
    <p:sldId id="290" r:id="rId25"/>
    <p:sldId id="289" r:id="rId26"/>
    <p:sldId id="287" r:id="rId27"/>
    <p:sldId id="286" r:id="rId28"/>
    <p:sldId id="285" r:id="rId29"/>
    <p:sldId id="284" r:id="rId30"/>
    <p:sldId id="283" r:id="rId31"/>
    <p:sldId id="282" r:id="rId32"/>
    <p:sldId id="292" r:id="rId33"/>
    <p:sldId id="280" r:id="rId34"/>
    <p:sldId id="281" r:id="rId35"/>
    <p:sldId id="279" r:id="rId36"/>
    <p:sldId id="278" r:id="rId37"/>
    <p:sldId id="277" r:id="rId38"/>
    <p:sldId id="276" r:id="rId39"/>
    <p:sldId id="275" r:id="rId40"/>
    <p:sldId id="274" r:id="rId41"/>
    <p:sldId id="379" r:id="rId42"/>
    <p:sldId id="380" r:id="rId43"/>
    <p:sldId id="404" r:id="rId44"/>
    <p:sldId id="398" r:id="rId45"/>
    <p:sldId id="399" r:id="rId46"/>
    <p:sldId id="401" r:id="rId47"/>
    <p:sldId id="403" r:id="rId48"/>
    <p:sldId id="407" r:id="rId49"/>
    <p:sldId id="405" r:id="rId50"/>
    <p:sldId id="408" r:id="rId51"/>
    <p:sldId id="394" r:id="rId52"/>
    <p:sldId id="393" r:id="rId53"/>
    <p:sldId id="392" r:id="rId54"/>
    <p:sldId id="391" r:id="rId55"/>
    <p:sldId id="390" r:id="rId56"/>
    <p:sldId id="389" r:id="rId57"/>
    <p:sldId id="388" r:id="rId58"/>
    <p:sldId id="387" r:id="rId59"/>
    <p:sldId id="296" r:id="rId60"/>
    <p:sldId id="409" r:id="rId61"/>
    <p:sldId id="297" r:id="rId62"/>
    <p:sldId id="382" r:id="rId63"/>
    <p:sldId id="293" r:id="rId64"/>
    <p:sldId id="381" r:id="rId65"/>
    <p:sldId id="359" r:id="rId66"/>
    <p:sldId id="358" r:id="rId67"/>
    <p:sldId id="410" r:id="rId68"/>
    <p:sldId id="411" r:id="rId69"/>
    <p:sldId id="412" r:id="rId70"/>
    <p:sldId id="413" r:id="rId7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0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5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0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1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7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5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5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7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1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0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3FC2-F61E-40AA-A831-1C8B14B9B0FB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6517-ACA3-4DC9-8824-14FEDA69B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3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21492A10-004F-4171-BC9C-1AE31B6D0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Rekenen aan reacties</a:t>
            </a:r>
          </a:p>
        </p:txBody>
      </p:sp>
    </p:spTree>
    <p:extLst>
      <p:ext uri="{BB962C8B-B14F-4D97-AF65-F5344CB8AC3E}">
        <p14:creationId xmlns:p14="http://schemas.microsoft.com/office/powerpoint/2010/main" val="8277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    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1x12,01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	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DB77E0A0-EAFC-4A29-AE1F-3CF8A8714DAC}"/>
              </a:ext>
            </a:extLst>
          </p:cNvPr>
          <p:cNvGrpSpPr/>
          <p:nvPr/>
        </p:nvGrpSpPr>
        <p:grpSpPr>
          <a:xfrm>
            <a:off x="876571" y="1139595"/>
            <a:ext cx="2787206" cy="771680"/>
            <a:chOff x="876571" y="1139595"/>
            <a:chExt cx="2787206" cy="771680"/>
          </a:xfrm>
        </p:grpSpPr>
        <p:pic>
          <p:nvPicPr>
            <p:cNvPr id="67" name="Afbeelding 66">
              <a:extLst>
                <a:ext uri="{FF2B5EF4-FFF2-40B4-BE49-F238E27FC236}">
                  <a16:creationId xmlns:a16="http://schemas.microsoft.com/office/drawing/2014/main" id="{D2A00FA1-12FD-4CB1-A8AA-70F31C75D64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53680" t="43171" r="40056" b="46154"/>
            <a:stretch/>
          </p:blipFill>
          <p:spPr>
            <a:xfrm>
              <a:off x="1877980" y="1157175"/>
              <a:ext cx="771837" cy="733182"/>
            </a:xfrm>
            <a:prstGeom prst="rect">
              <a:avLst/>
            </a:prstGeom>
          </p:spPr>
        </p:pic>
        <p:pic>
          <p:nvPicPr>
            <p:cNvPr id="70" name="Afbeelding 69">
              <a:extLst>
                <a:ext uri="{FF2B5EF4-FFF2-40B4-BE49-F238E27FC236}">
                  <a16:creationId xmlns:a16="http://schemas.microsoft.com/office/drawing/2014/main" id="{91A5B8C7-21A3-42D6-8D5E-39877F58E6C6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3370" t="31081" r="67510" b="54665"/>
            <a:stretch/>
          </p:blipFill>
          <p:spPr>
            <a:xfrm>
              <a:off x="888935" y="1160469"/>
              <a:ext cx="781296" cy="733182"/>
            </a:xfrm>
            <a:prstGeom prst="rect">
              <a:avLst/>
            </a:prstGeom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7D1B7091-1EFF-4B90-B8B9-BDE38C5F75D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66593" t="43015" r="26947" b="46282"/>
            <a:stretch/>
          </p:blipFill>
          <p:spPr>
            <a:xfrm>
              <a:off x="2880000" y="1147413"/>
              <a:ext cx="783777" cy="742944"/>
            </a:xfrm>
            <a:prstGeom prst="rect">
              <a:avLst/>
            </a:prstGeom>
          </p:spPr>
        </p:pic>
        <p:sp>
          <p:nvSpPr>
            <p:cNvPr id="68" name="Rechthoek: afgeronde hoeken 67">
              <a:extLst>
                <a:ext uri="{FF2B5EF4-FFF2-40B4-BE49-F238E27FC236}">
                  <a16:creationId xmlns:a16="http://schemas.microsoft.com/office/drawing/2014/main" id="{935B4218-1F14-483F-AA29-0B093E617688}"/>
                </a:ext>
              </a:extLst>
            </p:cNvPr>
            <p:cNvSpPr/>
            <p:nvPr/>
          </p:nvSpPr>
          <p:spPr>
            <a:xfrm>
              <a:off x="876571" y="1142889"/>
              <a:ext cx="793660" cy="768342"/>
            </a:xfrm>
            <a:prstGeom prst="roundRect">
              <a:avLst>
                <a:gd name="adj" fmla="val 365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: afgeronde hoeken 75">
              <a:extLst>
                <a:ext uri="{FF2B5EF4-FFF2-40B4-BE49-F238E27FC236}">
                  <a16:creationId xmlns:a16="http://schemas.microsoft.com/office/drawing/2014/main" id="{6EE45D8F-C043-4519-A3A0-B7A7051C17EB}"/>
                </a:ext>
              </a:extLst>
            </p:cNvPr>
            <p:cNvSpPr/>
            <p:nvPr/>
          </p:nvSpPr>
          <p:spPr>
            <a:xfrm>
              <a:off x="1873344" y="1139595"/>
              <a:ext cx="793660" cy="768342"/>
            </a:xfrm>
            <a:prstGeom prst="roundRect">
              <a:avLst>
                <a:gd name="adj" fmla="val 489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: afgeronde hoeken 76">
              <a:extLst>
                <a:ext uri="{FF2B5EF4-FFF2-40B4-BE49-F238E27FC236}">
                  <a16:creationId xmlns:a16="http://schemas.microsoft.com/office/drawing/2014/main" id="{B3EB69B5-6949-4136-87B3-7B9C6DD8450A}"/>
                </a:ext>
              </a:extLst>
            </p:cNvPr>
            <p:cNvSpPr/>
            <p:nvPr/>
          </p:nvSpPr>
          <p:spPr>
            <a:xfrm>
              <a:off x="2870117" y="1142933"/>
              <a:ext cx="793660" cy="768342"/>
            </a:xfrm>
            <a:prstGeom prst="roundRect">
              <a:avLst>
                <a:gd name="adj" fmla="val 551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974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1x12,01	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02A2EC9D-520F-47B4-B8E2-F5500AEC4BA5}"/>
              </a:ext>
            </a:extLst>
          </p:cNvPr>
          <p:cNvGrpSpPr/>
          <p:nvPr/>
        </p:nvGrpSpPr>
        <p:grpSpPr>
          <a:xfrm>
            <a:off x="876571" y="1139595"/>
            <a:ext cx="2787206" cy="771680"/>
            <a:chOff x="876571" y="1139595"/>
            <a:chExt cx="2787206" cy="771680"/>
          </a:xfrm>
        </p:grpSpPr>
        <p:pic>
          <p:nvPicPr>
            <p:cNvPr id="60" name="Afbeelding 59">
              <a:extLst>
                <a:ext uri="{FF2B5EF4-FFF2-40B4-BE49-F238E27FC236}">
                  <a16:creationId xmlns:a16="http://schemas.microsoft.com/office/drawing/2014/main" id="{A5F3F3C0-3A21-4FBC-8753-AB9CEDA22E6A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53680" t="43171" r="40056" b="46154"/>
            <a:stretch/>
          </p:blipFill>
          <p:spPr>
            <a:xfrm>
              <a:off x="1877980" y="1157175"/>
              <a:ext cx="771837" cy="733182"/>
            </a:xfrm>
            <a:prstGeom prst="rect">
              <a:avLst/>
            </a:prstGeom>
          </p:spPr>
        </p:pic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3E4687E9-36E9-45B5-A84C-1D2E5494BD31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3370" t="31081" r="67510" b="54665"/>
            <a:stretch/>
          </p:blipFill>
          <p:spPr>
            <a:xfrm>
              <a:off x="888935" y="1160469"/>
              <a:ext cx="781296" cy="733182"/>
            </a:xfrm>
            <a:prstGeom prst="rect">
              <a:avLst/>
            </a:prstGeom>
          </p:spPr>
        </p:pic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E01AA5BF-681B-44F2-A76B-6B60F609E63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66593" t="43015" r="26947" b="46282"/>
            <a:stretch/>
          </p:blipFill>
          <p:spPr>
            <a:xfrm>
              <a:off x="2880000" y="1147413"/>
              <a:ext cx="783777" cy="742944"/>
            </a:xfrm>
            <a:prstGeom prst="rect">
              <a:avLst/>
            </a:prstGeom>
          </p:spPr>
        </p:pic>
        <p:sp>
          <p:nvSpPr>
            <p:cNvPr id="63" name="Rechthoek: afgeronde hoeken 62">
              <a:extLst>
                <a:ext uri="{FF2B5EF4-FFF2-40B4-BE49-F238E27FC236}">
                  <a16:creationId xmlns:a16="http://schemas.microsoft.com/office/drawing/2014/main" id="{AE5D13D9-EB4A-44E1-8B00-B38FEE5893F8}"/>
                </a:ext>
              </a:extLst>
            </p:cNvPr>
            <p:cNvSpPr/>
            <p:nvPr/>
          </p:nvSpPr>
          <p:spPr>
            <a:xfrm>
              <a:off x="876571" y="1142889"/>
              <a:ext cx="793660" cy="768342"/>
            </a:xfrm>
            <a:prstGeom prst="roundRect">
              <a:avLst>
                <a:gd name="adj" fmla="val 365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: afgeronde hoeken 63">
              <a:extLst>
                <a:ext uri="{FF2B5EF4-FFF2-40B4-BE49-F238E27FC236}">
                  <a16:creationId xmlns:a16="http://schemas.microsoft.com/office/drawing/2014/main" id="{69D87F6A-80B5-449D-9F95-86C3CD6F3F06}"/>
                </a:ext>
              </a:extLst>
            </p:cNvPr>
            <p:cNvSpPr/>
            <p:nvPr/>
          </p:nvSpPr>
          <p:spPr>
            <a:xfrm>
              <a:off x="1873344" y="1139595"/>
              <a:ext cx="793660" cy="768342"/>
            </a:xfrm>
            <a:prstGeom prst="roundRect">
              <a:avLst>
                <a:gd name="adj" fmla="val 489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: afgeronde hoeken 64">
              <a:extLst>
                <a:ext uri="{FF2B5EF4-FFF2-40B4-BE49-F238E27FC236}">
                  <a16:creationId xmlns:a16="http://schemas.microsoft.com/office/drawing/2014/main" id="{D3D5027F-7B2F-45F0-ADA7-0B63129CEE6A}"/>
                </a:ext>
              </a:extLst>
            </p:cNvPr>
            <p:cNvSpPr/>
            <p:nvPr/>
          </p:nvSpPr>
          <p:spPr>
            <a:xfrm>
              <a:off x="2870117" y="1142933"/>
              <a:ext cx="793660" cy="768342"/>
            </a:xfrm>
            <a:prstGeom prst="roundRect">
              <a:avLst>
                <a:gd name="adj" fmla="val 551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1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1x12,01	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560DE5F7-CED3-4845-9468-B6A7C5C0D249}"/>
              </a:ext>
            </a:extLst>
          </p:cNvPr>
          <p:cNvGrpSpPr/>
          <p:nvPr/>
        </p:nvGrpSpPr>
        <p:grpSpPr>
          <a:xfrm>
            <a:off x="876571" y="1139595"/>
            <a:ext cx="2787206" cy="771680"/>
            <a:chOff x="876571" y="1139595"/>
            <a:chExt cx="2787206" cy="771680"/>
          </a:xfrm>
        </p:grpSpPr>
        <p:pic>
          <p:nvPicPr>
            <p:cNvPr id="60" name="Afbeelding 59">
              <a:extLst>
                <a:ext uri="{FF2B5EF4-FFF2-40B4-BE49-F238E27FC236}">
                  <a16:creationId xmlns:a16="http://schemas.microsoft.com/office/drawing/2014/main" id="{97A88B39-809F-499F-8099-2935D146067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53680" t="43171" r="40056" b="46154"/>
            <a:stretch/>
          </p:blipFill>
          <p:spPr>
            <a:xfrm>
              <a:off x="1877980" y="1157175"/>
              <a:ext cx="771837" cy="733182"/>
            </a:xfrm>
            <a:prstGeom prst="rect">
              <a:avLst/>
            </a:prstGeom>
          </p:spPr>
        </p:pic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82FAA00F-D556-4F05-949C-5B0A8E269042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3370" t="31081" r="67510" b="54665"/>
            <a:stretch/>
          </p:blipFill>
          <p:spPr>
            <a:xfrm>
              <a:off x="888935" y="1160469"/>
              <a:ext cx="781296" cy="733182"/>
            </a:xfrm>
            <a:prstGeom prst="rect">
              <a:avLst/>
            </a:prstGeom>
          </p:spPr>
        </p:pic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DF959B73-3FF2-487B-9DE0-5D5A2C40E39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66593" t="43015" r="26947" b="46282"/>
            <a:stretch/>
          </p:blipFill>
          <p:spPr>
            <a:xfrm>
              <a:off x="2880000" y="1147413"/>
              <a:ext cx="783777" cy="742944"/>
            </a:xfrm>
            <a:prstGeom prst="rect">
              <a:avLst/>
            </a:prstGeom>
          </p:spPr>
        </p:pic>
        <p:sp>
          <p:nvSpPr>
            <p:cNvPr id="63" name="Rechthoek: afgeronde hoeken 62">
              <a:extLst>
                <a:ext uri="{FF2B5EF4-FFF2-40B4-BE49-F238E27FC236}">
                  <a16:creationId xmlns:a16="http://schemas.microsoft.com/office/drawing/2014/main" id="{BDC21D68-2043-43C2-AECD-0ED2CF60DB20}"/>
                </a:ext>
              </a:extLst>
            </p:cNvPr>
            <p:cNvSpPr/>
            <p:nvPr/>
          </p:nvSpPr>
          <p:spPr>
            <a:xfrm>
              <a:off x="876571" y="1142889"/>
              <a:ext cx="793660" cy="768342"/>
            </a:xfrm>
            <a:prstGeom prst="roundRect">
              <a:avLst>
                <a:gd name="adj" fmla="val 365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: afgeronde hoeken 63">
              <a:extLst>
                <a:ext uri="{FF2B5EF4-FFF2-40B4-BE49-F238E27FC236}">
                  <a16:creationId xmlns:a16="http://schemas.microsoft.com/office/drawing/2014/main" id="{B92CF3E1-8795-4B50-BA03-C2499CC035B8}"/>
                </a:ext>
              </a:extLst>
            </p:cNvPr>
            <p:cNvSpPr/>
            <p:nvPr/>
          </p:nvSpPr>
          <p:spPr>
            <a:xfrm>
              <a:off x="1873344" y="1139595"/>
              <a:ext cx="793660" cy="768342"/>
            </a:xfrm>
            <a:prstGeom prst="roundRect">
              <a:avLst>
                <a:gd name="adj" fmla="val 489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: afgeronde hoeken 64">
              <a:extLst>
                <a:ext uri="{FF2B5EF4-FFF2-40B4-BE49-F238E27FC236}">
                  <a16:creationId xmlns:a16="http://schemas.microsoft.com/office/drawing/2014/main" id="{3F37AD0F-F95C-41CB-8CDC-6E7CD776599D}"/>
                </a:ext>
              </a:extLst>
            </p:cNvPr>
            <p:cNvSpPr/>
            <p:nvPr/>
          </p:nvSpPr>
          <p:spPr>
            <a:xfrm>
              <a:off x="2870117" y="1142933"/>
              <a:ext cx="793660" cy="768342"/>
            </a:xfrm>
            <a:prstGeom prst="roundRect">
              <a:avLst>
                <a:gd name="adj" fmla="val 551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59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1x12,01	         4x16,00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B6281EC6-DD7F-485E-9C8C-F382592D8E46}"/>
              </a:ext>
            </a:extLst>
          </p:cNvPr>
          <p:cNvGrpSpPr/>
          <p:nvPr/>
        </p:nvGrpSpPr>
        <p:grpSpPr>
          <a:xfrm>
            <a:off x="876571" y="1139595"/>
            <a:ext cx="2787206" cy="771680"/>
            <a:chOff x="876571" y="1139595"/>
            <a:chExt cx="2787206" cy="771680"/>
          </a:xfrm>
        </p:grpSpPr>
        <p:pic>
          <p:nvPicPr>
            <p:cNvPr id="60" name="Afbeelding 59">
              <a:extLst>
                <a:ext uri="{FF2B5EF4-FFF2-40B4-BE49-F238E27FC236}">
                  <a16:creationId xmlns:a16="http://schemas.microsoft.com/office/drawing/2014/main" id="{69D4D313-89AC-45A0-B67F-59F5CB869571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53680" t="43171" r="40056" b="46154"/>
            <a:stretch/>
          </p:blipFill>
          <p:spPr>
            <a:xfrm>
              <a:off x="1877980" y="1157175"/>
              <a:ext cx="771837" cy="733182"/>
            </a:xfrm>
            <a:prstGeom prst="rect">
              <a:avLst/>
            </a:prstGeom>
          </p:spPr>
        </p:pic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59A827B9-B948-43E1-8CA5-45A2DA088ADF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3370" t="31081" r="67510" b="54665"/>
            <a:stretch/>
          </p:blipFill>
          <p:spPr>
            <a:xfrm>
              <a:off x="888935" y="1160469"/>
              <a:ext cx="781296" cy="733182"/>
            </a:xfrm>
            <a:prstGeom prst="rect">
              <a:avLst/>
            </a:prstGeom>
          </p:spPr>
        </p:pic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414EB865-40A7-4219-B937-20CB51529546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66593" t="43015" r="26947" b="46282"/>
            <a:stretch/>
          </p:blipFill>
          <p:spPr>
            <a:xfrm>
              <a:off x="2880000" y="1147413"/>
              <a:ext cx="783777" cy="742944"/>
            </a:xfrm>
            <a:prstGeom prst="rect">
              <a:avLst/>
            </a:prstGeom>
          </p:spPr>
        </p:pic>
        <p:sp>
          <p:nvSpPr>
            <p:cNvPr id="63" name="Rechthoek: afgeronde hoeken 62">
              <a:extLst>
                <a:ext uri="{FF2B5EF4-FFF2-40B4-BE49-F238E27FC236}">
                  <a16:creationId xmlns:a16="http://schemas.microsoft.com/office/drawing/2014/main" id="{4AAE817C-3086-4390-A8B7-5507216E14D7}"/>
                </a:ext>
              </a:extLst>
            </p:cNvPr>
            <p:cNvSpPr/>
            <p:nvPr/>
          </p:nvSpPr>
          <p:spPr>
            <a:xfrm>
              <a:off x="876571" y="1142889"/>
              <a:ext cx="793660" cy="768342"/>
            </a:xfrm>
            <a:prstGeom prst="roundRect">
              <a:avLst>
                <a:gd name="adj" fmla="val 365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: afgeronde hoeken 63">
              <a:extLst>
                <a:ext uri="{FF2B5EF4-FFF2-40B4-BE49-F238E27FC236}">
                  <a16:creationId xmlns:a16="http://schemas.microsoft.com/office/drawing/2014/main" id="{11C0046A-42E0-4C88-80E2-8552A1857A09}"/>
                </a:ext>
              </a:extLst>
            </p:cNvPr>
            <p:cNvSpPr/>
            <p:nvPr/>
          </p:nvSpPr>
          <p:spPr>
            <a:xfrm>
              <a:off x="1873344" y="1139595"/>
              <a:ext cx="793660" cy="768342"/>
            </a:xfrm>
            <a:prstGeom prst="roundRect">
              <a:avLst>
                <a:gd name="adj" fmla="val 489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: afgeronde hoeken 64">
              <a:extLst>
                <a:ext uri="{FF2B5EF4-FFF2-40B4-BE49-F238E27FC236}">
                  <a16:creationId xmlns:a16="http://schemas.microsoft.com/office/drawing/2014/main" id="{C96F4642-89D2-4C18-B800-024ABE784F8A}"/>
                </a:ext>
              </a:extLst>
            </p:cNvPr>
            <p:cNvSpPr/>
            <p:nvPr/>
          </p:nvSpPr>
          <p:spPr>
            <a:xfrm>
              <a:off x="2870117" y="1142933"/>
              <a:ext cx="793660" cy="768342"/>
            </a:xfrm>
            <a:prstGeom prst="roundRect">
              <a:avLst>
                <a:gd name="adj" fmla="val 551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037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1x12,01	         4x16,00                     1x12,01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2x16,00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2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1x12,01	         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1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9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dirty="0">
                <a:latin typeface="Arial" panose="020B0604020202020204" pitchFamily="34" charset="0"/>
              </a:rPr>
              <a:t>     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molecuulverhouding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waarin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stoffen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reageren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en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ontstaan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dirty="0">
                <a:latin typeface="Arial" panose="020B0604020202020204" pitchFamily="34" charset="0"/>
              </a:rPr>
              <a:t>     De </a:t>
            </a:r>
            <a:r>
              <a:rPr lang="en-US" altLang="nl-NL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en-US" altLang="nl-NL" sz="2000" dirty="0"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</a:rPr>
              <a:t>waarin</a:t>
            </a:r>
            <a:r>
              <a:rPr lang="en-US" altLang="nl-NL" sz="2000" dirty="0">
                <a:latin typeface="Arial" panose="020B0604020202020204" pitchFamily="34" charset="0"/>
              </a:rPr>
              <a:t> de </a:t>
            </a:r>
            <a:r>
              <a:rPr lang="en-US" altLang="nl-NL" sz="2000" dirty="0" err="1">
                <a:latin typeface="Arial" panose="020B0604020202020204" pitchFamily="34" charset="0"/>
              </a:rPr>
              <a:t>stoffen</a:t>
            </a:r>
            <a:r>
              <a:rPr lang="en-US" altLang="nl-NL" sz="2000" dirty="0"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</a:rPr>
              <a:t>reageren</a:t>
            </a:r>
            <a:r>
              <a:rPr lang="en-US" altLang="nl-NL" sz="2000" dirty="0"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</a:rPr>
              <a:t>en</a:t>
            </a:r>
            <a:r>
              <a:rPr lang="en-US" altLang="nl-NL" sz="2000" dirty="0"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</a:rPr>
              <a:t>ontstaan</a:t>
            </a:r>
            <a:r>
              <a:rPr lang="en-US" altLang="nl-NL" sz="20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1x12,01	         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en-US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16,04  u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</a:t>
            </a:r>
            <a:r>
              <a:rPr lang="en-US" altLang="nl-NL" sz="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64,00 u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</a:t>
            </a:r>
            <a:r>
              <a:rPr lang="en-US" altLang="nl-NL" sz="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44,01 u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en-US" altLang="nl-NL" sz="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36,03  u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B3146234-19FE-4FB3-AF0C-E10B08A94BFE}"/>
              </a:ext>
            </a:extLst>
          </p:cNvPr>
          <p:cNvGrpSpPr/>
          <p:nvPr/>
        </p:nvGrpSpPr>
        <p:grpSpPr>
          <a:xfrm>
            <a:off x="643065" y="5837736"/>
            <a:ext cx="7911038" cy="0"/>
            <a:chOff x="612396" y="4882393"/>
            <a:chExt cx="7911038" cy="0"/>
          </a:xfrm>
        </p:grpSpPr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0960AECF-00CA-4CDF-AE86-A329DCEDC8B0}"/>
                </a:ext>
              </a:extLst>
            </p:cNvPr>
            <p:cNvCxnSpPr/>
            <p:nvPr/>
          </p:nvCxnSpPr>
          <p:spPr>
            <a:xfrm>
              <a:off x="612396" y="4882393"/>
              <a:ext cx="104364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7EDE6907-308C-4AB9-972E-8DB566661EBB}"/>
                </a:ext>
              </a:extLst>
            </p:cNvPr>
            <p:cNvCxnSpPr/>
            <p:nvPr/>
          </p:nvCxnSpPr>
          <p:spPr>
            <a:xfrm>
              <a:off x="3059690" y="4882393"/>
              <a:ext cx="97326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3D33E4E3-A1B5-4CE7-B370-6CFD75F025B1}"/>
                </a:ext>
              </a:extLst>
            </p:cNvPr>
            <p:cNvCxnSpPr/>
            <p:nvPr/>
          </p:nvCxnSpPr>
          <p:spPr>
            <a:xfrm>
              <a:off x="5444455" y="4882393"/>
              <a:ext cx="8941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51D6DE21-E99B-4D57-8D41-A4AFED5A9AFD}"/>
                </a:ext>
              </a:extLst>
            </p:cNvPr>
            <p:cNvCxnSpPr/>
            <p:nvPr/>
          </p:nvCxnSpPr>
          <p:spPr>
            <a:xfrm>
              <a:off x="7443967" y="4882393"/>
              <a:ext cx="107946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13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9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1x12,01	         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16,04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:          </a:t>
            </a:r>
            <a:r>
              <a:rPr lang="nl-NL" altLang="nl-NL" sz="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64,00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:          </a:t>
            </a:r>
            <a:r>
              <a:rPr lang="nl-NL" altLang="nl-NL" sz="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44,01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:        </a:t>
            </a:r>
            <a:r>
              <a:rPr lang="nl-NL" altLang="nl-NL" sz="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36,03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7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</a:t>
            </a: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16,04 g          	:        	64,00 g       	:           	44,01 g     	:   	36,03 g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	</a:t>
            </a: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8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21492A10-004F-4171-BC9C-1AE31B6D0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Rekenen aan reacties:  massaverhouding</a:t>
            </a:r>
          </a:p>
        </p:txBody>
      </p:sp>
    </p:spTree>
    <p:extLst>
      <p:ext uri="{BB962C8B-B14F-4D97-AF65-F5344CB8AC3E}">
        <p14:creationId xmlns:p14="http://schemas.microsoft.com/office/powerpoint/2010/main" val="3133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16,04 g          	:        	64,00 g       	:           	44,01 g     	:   	36,03 g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	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16,04 kg        	:       	64,00 kg     	:           	44,01 kg   	:    	36,03 kg</a:t>
            </a:r>
          </a:p>
          <a:p>
            <a:pPr>
              <a:spcBef>
                <a:spcPct val="50000"/>
              </a:spcBef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	</a:t>
            </a: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0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16,04 g          	:        	64,00 g       	:           	44,01 g     	:   	36,03 g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	16,04 kg        	:       	64,00 kg     	:           	44,01 kg   	:    	36,03 kg</a:t>
            </a:r>
          </a:p>
          <a:p>
            <a:pPr>
              <a:spcBef>
                <a:spcPct val="50000"/>
              </a:spcBef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	32,08 g          	:        128,00 g         :            	88,02 g       :    	72,06 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6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74946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12353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74946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677173" y="2835828"/>
            <a:ext cx="7783513" cy="2057400"/>
            <a:chOff x="685800" y="990600"/>
            <a:chExt cx="7783513" cy="2057400"/>
          </a:xfrm>
        </p:grpSpPr>
        <p:pic>
          <p:nvPicPr>
            <p:cNvPr id="5" name="Picture 7" descr="http://kentsimmons.uwinnipeg.ca/cm1504/Image54.gif"/>
            <p:cNvPicPr>
              <a:picLocks noChangeAspect="1" noChangeArrowheads="1"/>
            </p:cNvPicPr>
            <p:nvPr/>
          </p:nvPicPr>
          <p:blipFill>
            <a:blip r:embed="rId2" cstate="print"/>
            <a:srcRect l="67120" t="17867" b="15858"/>
            <a:stretch>
              <a:fillRect/>
            </a:stretch>
          </p:blipFill>
          <p:spPr bwMode="auto">
            <a:xfrm>
              <a:off x="6553200" y="990600"/>
              <a:ext cx="1916113" cy="2057400"/>
            </a:xfrm>
            <a:prstGeom prst="rect">
              <a:avLst/>
            </a:prstGeom>
            <a:noFill/>
          </p:spPr>
        </p:pic>
        <p:pic>
          <p:nvPicPr>
            <p:cNvPr id="6" name="Picture 12" descr="http://students.hthcv.hightechhigh.org/~mescalona/chlorineeee.jpg"/>
            <p:cNvPicPr>
              <a:picLocks noChangeAspect="1" noChangeArrowheads="1"/>
            </p:cNvPicPr>
            <p:nvPr/>
          </p:nvPicPr>
          <p:blipFill>
            <a:blip r:embed="rId3" cstate="print"/>
            <a:srcRect t="3484" b="3484"/>
            <a:stretch>
              <a:fillRect/>
            </a:stretch>
          </p:blipFill>
          <p:spPr bwMode="auto">
            <a:xfrm>
              <a:off x="3482975" y="1063625"/>
              <a:ext cx="1927225" cy="19335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13" descr="http://news.softpedia.com/images/news2/High-Pressure-Makes-Sodium-Transparent-2.jpg"/>
            <p:cNvPicPr>
              <a:picLocks noChangeAspect="1" noChangeArrowheads="1"/>
            </p:cNvPicPr>
            <p:nvPr/>
          </p:nvPicPr>
          <p:blipFill>
            <a:blip r:embed="rId4" cstate="print"/>
            <a:srcRect l="6667" t="3339" r="14546" b="3339"/>
            <a:stretch>
              <a:fillRect/>
            </a:stretch>
          </p:blipFill>
          <p:spPr bwMode="auto">
            <a:xfrm>
              <a:off x="685800" y="1079500"/>
              <a:ext cx="1925638" cy="19002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819400" y="1752600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latin typeface="Arial" charset="0"/>
                </a:rPr>
                <a:t>+</a:t>
              </a:r>
              <a:endParaRPr lang="nl-NL" sz="4000" b="1">
                <a:latin typeface="Arial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5715000" y="2133600"/>
              <a:ext cx="533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976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83509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677173" y="2835828"/>
            <a:ext cx="7783513" cy="2057400"/>
            <a:chOff x="685800" y="990600"/>
            <a:chExt cx="7783513" cy="2057400"/>
          </a:xfrm>
        </p:grpSpPr>
        <p:pic>
          <p:nvPicPr>
            <p:cNvPr id="5" name="Picture 7" descr="http://kentsimmons.uwinnipeg.ca/cm1504/Image54.gif"/>
            <p:cNvPicPr>
              <a:picLocks noChangeAspect="1" noChangeArrowheads="1"/>
            </p:cNvPicPr>
            <p:nvPr/>
          </p:nvPicPr>
          <p:blipFill>
            <a:blip r:embed="rId2" cstate="print"/>
            <a:srcRect l="67120" t="17867" b="15858"/>
            <a:stretch>
              <a:fillRect/>
            </a:stretch>
          </p:blipFill>
          <p:spPr bwMode="auto">
            <a:xfrm>
              <a:off x="6553200" y="990600"/>
              <a:ext cx="1916113" cy="2057400"/>
            </a:xfrm>
            <a:prstGeom prst="rect">
              <a:avLst/>
            </a:prstGeom>
            <a:noFill/>
          </p:spPr>
        </p:pic>
        <p:pic>
          <p:nvPicPr>
            <p:cNvPr id="6" name="Picture 12" descr="http://students.hthcv.hightechhigh.org/~mescalona/chlorineeee.jpg"/>
            <p:cNvPicPr>
              <a:picLocks noChangeAspect="1" noChangeArrowheads="1"/>
            </p:cNvPicPr>
            <p:nvPr/>
          </p:nvPicPr>
          <p:blipFill>
            <a:blip r:embed="rId3" cstate="print"/>
            <a:srcRect t="3484" b="3484"/>
            <a:stretch>
              <a:fillRect/>
            </a:stretch>
          </p:blipFill>
          <p:spPr bwMode="auto">
            <a:xfrm>
              <a:off x="3482975" y="1063625"/>
              <a:ext cx="1927225" cy="19335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13" descr="http://news.softpedia.com/images/news2/High-Pressure-Makes-Sodium-Transparent-2.jpg"/>
            <p:cNvPicPr>
              <a:picLocks noChangeAspect="1" noChangeArrowheads="1"/>
            </p:cNvPicPr>
            <p:nvPr/>
          </p:nvPicPr>
          <p:blipFill>
            <a:blip r:embed="rId4" cstate="print"/>
            <a:srcRect l="6667" t="3339" r="14546" b="3339"/>
            <a:stretch>
              <a:fillRect/>
            </a:stretch>
          </p:blipFill>
          <p:spPr bwMode="auto">
            <a:xfrm>
              <a:off x="685800" y="1079500"/>
              <a:ext cx="1925638" cy="19002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819400" y="1752600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latin typeface="Arial" charset="0"/>
                </a:rPr>
                <a:t>+</a:t>
              </a:r>
              <a:endParaRPr lang="nl-NL" sz="4000" b="1">
                <a:latin typeface="Arial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5715000" y="2133600"/>
              <a:ext cx="533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536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835094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nl-NL" dirty="0"/>
              <a:t>2  Hoeveel natriumchloride ontstaat er dan?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677173" y="2835828"/>
            <a:ext cx="7783513" cy="2057400"/>
            <a:chOff x="685800" y="990600"/>
            <a:chExt cx="7783513" cy="2057400"/>
          </a:xfrm>
        </p:grpSpPr>
        <p:pic>
          <p:nvPicPr>
            <p:cNvPr id="5" name="Picture 7" descr="http://kentsimmons.uwinnipeg.ca/cm1504/Image54.gif"/>
            <p:cNvPicPr>
              <a:picLocks noChangeAspect="1" noChangeArrowheads="1"/>
            </p:cNvPicPr>
            <p:nvPr/>
          </p:nvPicPr>
          <p:blipFill>
            <a:blip r:embed="rId2" cstate="print"/>
            <a:srcRect l="67120" t="17867" b="15858"/>
            <a:stretch>
              <a:fillRect/>
            </a:stretch>
          </p:blipFill>
          <p:spPr bwMode="auto">
            <a:xfrm>
              <a:off x="6553200" y="990600"/>
              <a:ext cx="1916113" cy="2057400"/>
            </a:xfrm>
            <a:prstGeom prst="rect">
              <a:avLst/>
            </a:prstGeom>
            <a:noFill/>
          </p:spPr>
        </p:pic>
        <p:pic>
          <p:nvPicPr>
            <p:cNvPr id="6" name="Picture 12" descr="http://students.hthcv.hightechhigh.org/~mescalona/chlorineeee.jpg"/>
            <p:cNvPicPr>
              <a:picLocks noChangeAspect="1" noChangeArrowheads="1"/>
            </p:cNvPicPr>
            <p:nvPr/>
          </p:nvPicPr>
          <p:blipFill>
            <a:blip r:embed="rId3" cstate="print"/>
            <a:srcRect t="3484" b="3484"/>
            <a:stretch>
              <a:fillRect/>
            </a:stretch>
          </p:blipFill>
          <p:spPr bwMode="auto">
            <a:xfrm>
              <a:off x="3482975" y="1063625"/>
              <a:ext cx="1927225" cy="19335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13" descr="http://news.softpedia.com/images/news2/High-Pressure-Makes-Sodium-Transparent-2.jpg"/>
            <p:cNvPicPr>
              <a:picLocks noChangeAspect="1" noChangeArrowheads="1"/>
            </p:cNvPicPr>
            <p:nvPr/>
          </p:nvPicPr>
          <p:blipFill>
            <a:blip r:embed="rId4" cstate="print"/>
            <a:srcRect l="6667" t="3339" r="14546" b="3339"/>
            <a:stretch>
              <a:fillRect/>
            </a:stretch>
          </p:blipFill>
          <p:spPr bwMode="auto">
            <a:xfrm>
              <a:off x="685800" y="1079500"/>
              <a:ext cx="1925638" cy="19002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819400" y="1752600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latin typeface="Arial" charset="0"/>
                </a:rPr>
                <a:t>+</a:t>
              </a:r>
              <a:endParaRPr lang="nl-NL" sz="4000" b="1">
                <a:latin typeface="Arial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5715000" y="2133600"/>
              <a:ext cx="533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249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835094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</a:t>
            </a:r>
            <a:r>
              <a:rPr lang="nl-NL" dirty="0">
                <a:solidFill>
                  <a:srgbClr val="FF0000"/>
                </a:solidFill>
              </a:rPr>
              <a:t>1  Bereken hoeveel gram chloor er kan reageren met 15,6 g natrium.</a:t>
            </a:r>
          </a:p>
          <a:p>
            <a:r>
              <a:rPr lang="nl-NL" dirty="0"/>
              <a:t> </a:t>
            </a: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solidFill>
                  <a:srgbClr val="FF0000"/>
                </a:solidFill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l-NL" b="1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solidFill>
                  <a:srgbClr val="FF0000"/>
                </a:solidFill>
                <a:latin typeface="Arial" panose="020B0604020202020204" pitchFamily="34" charset="0"/>
              </a:rPr>
              <a:t>    2 NaCl</a:t>
            </a:r>
            <a:r>
              <a:rPr lang="en-US" altLang="nl-NL" b="1" dirty="0">
                <a:latin typeface="Arial" panose="020B0604020202020204" pitchFamily="34" charset="0"/>
              </a:rPr>
              <a:t>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4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292824" y="2352097"/>
          <a:ext cx="673347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FF0000"/>
                          </a:solidFill>
                        </a:rPr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FF0000"/>
                          </a:solidFill>
                        </a:rPr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7472200" y="2286001"/>
            <a:ext cx="1671800" cy="25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</a:t>
            </a:r>
            <a:r>
              <a:rPr lang="nl-NL" dirty="0">
                <a:solidFill>
                  <a:srgbClr val="FF0000"/>
                </a:solidFill>
              </a:rPr>
              <a:t>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</a:t>
            </a: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6" name="Rechthoek 5"/>
          <p:cNvSpPr/>
          <p:nvPr/>
        </p:nvSpPr>
        <p:spPr>
          <a:xfrm>
            <a:off x="7472200" y="2286001"/>
            <a:ext cx="1671800" cy="25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molecuulverhouding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waarin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stoffen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reageren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en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ontstaan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massaverhouding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waarin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 de 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stoffen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reageren</a:t>
            </a:r>
            <a:r>
              <a:rPr lang="en-US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 en </a:t>
            </a:r>
            <a:r>
              <a:rPr lang="en-US" altLang="nl-N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ontstaan</a:t>
            </a:r>
            <a:endParaRPr lang="en-US" altLang="nl-NL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BF881199-1617-4BFC-B907-B5E3623C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6012" y="943833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latin typeface="Arial" panose="020B0604020202020204" pitchFamily="34" charset="0"/>
              </a:rPr>
              <a:t>             </a:t>
            </a:r>
            <a:r>
              <a:rPr lang="en-US" altLang="nl-NL" sz="1800" dirty="0" err="1">
                <a:latin typeface="Arial" panose="020B0604020202020204" pitchFamily="34" charset="0"/>
              </a:rPr>
              <a:t>Verbranding</a:t>
            </a:r>
            <a:r>
              <a:rPr lang="en-US" altLang="nl-NL" sz="1800" dirty="0">
                <a:latin typeface="Arial" panose="020B0604020202020204" pitchFamily="34" charset="0"/>
              </a:rPr>
              <a:t> van het gas </a:t>
            </a:r>
            <a:r>
              <a:rPr lang="en-US" altLang="nl-NL" sz="1800" dirty="0" err="1">
                <a:latin typeface="Arial" panose="020B0604020202020204" pitchFamily="34" charset="0"/>
              </a:rPr>
              <a:t>methaan</a:t>
            </a:r>
            <a:r>
              <a:rPr lang="en-US" altLang="nl-NL" sz="1800" dirty="0">
                <a:latin typeface="Arial" panose="020B0604020202020204" pitchFamily="34" charset="0"/>
              </a:rPr>
              <a:t>. </a:t>
            </a:r>
            <a:endParaRPr lang="nl-NL" altLang="nl-N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</a:t>
            </a:r>
            <a:r>
              <a:rPr lang="nl-NL" dirty="0">
                <a:solidFill>
                  <a:srgbClr val="FF0000"/>
                </a:solidFill>
              </a:rPr>
              <a:t>hoeveel gram chloor </a:t>
            </a:r>
            <a:r>
              <a:rPr lang="nl-NL" dirty="0"/>
              <a:t>er kan reageren met </a:t>
            </a:r>
            <a:r>
              <a:rPr lang="nl-NL" dirty="0">
                <a:solidFill>
                  <a:srgbClr val="FF0000"/>
                </a:solidFill>
              </a:rPr>
              <a:t>15,6 g</a:t>
            </a:r>
            <a:r>
              <a:rPr lang="nl-NL" dirty="0"/>
              <a:t>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6" name="Rechthoek 5"/>
          <p:cNvSpPr/>
          <p:nvPr/>
        </p:nvSpPr>
        <p:spPr>
          <a:xfrm>
            <a:off x="7472200" y="2286001"/>
            <a:ext cx="1671800" cy="25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13428"/>
              </p:ext>
            </p:extLst>
          </p:nvPr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ep 8"/>
          <p:cNvGrpSpPr/>
          <p:nvPr/>
        </p:nvGrpSpPr>
        <p:grpSpPr>
          <a:xfrm>
            <a:off x="5517530" y="3740827"/>
            <a:ext cx="818557" cy="418744"/>
            <a:chOff x="3625256" y="3367043"/>
            <a:chExt cx="818557" cy="418744"/>
          </a:xfrm>
        </p:grpSpPr>
        <p:cxnSp>
          <p:nvCxnSpPr>
            <p:cNvPr id="10" name="Rechte verbindingslijn 9"/>
            <p:cNvCxnSpPr/>
            <p:nvPr/>
          </p:nvCxnSpPr>
          <p:spPr>
            <a:xfrm>
              <a:off x="3625256" y="3367043"/>
              <a:ext cx="818557" cy="418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H="1">
              <a:off x="3625256" y="3367043"/>
              <a:ext cx="818557" cy="418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472200" y="2286001"/>
            <a:ext cx="1671800" cy="25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2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70457"/>
              </p:ext>
            </p:extLst>
          </p:nvPr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ep 8"/>
          <p:cNvGrpSpPr/>
          <p:nvPr/>
        </p:nvGrpSpPr>
        <p:grpSpPr>
          <a:xfrm>
            <a:off x="5517530" y="3740827"/>
            <a:ext cx="818557" cy="418744"/>
            <a:chOff x="3625256" y="3367043"/>
            <a:chExt cx="818557" cy="418744"/>
          </a:xfrm>
        </p:grpSpPr>
        <p:cxnSp>
          <p:nvCxnSpPr>
            <p:cNvPr id="10" name="Rechte verbindingslijn 9"/>
            <p:cNvCxnSpPr/>
            <p:nvPr/>
          </p:nvCxnSpPr>
          <p:spPr>
            <a:xfrm>
              <a:off x="3625256" y="3367043"/>
              <a:ext cx="818557" cy="418744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H="1">
              <a:off x="3625256" y="3367043"/>
              <a:ext cx="818557" cy="418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/>
          <p:cNvSpPr/>
          <p:nvPr/>
        </p:nvSpPr>
        <p:spPr>
          <a:xfrm>
            <a:off x="6469742" y="49727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472200" y="2286001"/>
            <a:ext cx="1671800" cy="25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Boog 4">
            <a:extLst>
              <a:ext uri="{FF2B5EF4-FFF2-40B4-BE49-F238E27FC236}">
                <a16:creationId xmlns:a16="http://schemas.microsoft.com/office/drawing/2014/main" id="{289BC9B6-0170-476C-A849-6BE257C68840}"/>
              </a:ext>
            </a:extLst>
          </p:cNvPr>
          <p:cNvSpPr/>
          <p:nvPr/>
        </p:nvSpPr>
        <p:spPr>
          <a:xfrm rot="13771090">
            <a:off x="5373496" y="3713100"/>
            <a:ext cx="410875" cy="474197"/>
          </a:xfrm>
          <a:prstGeom prst="arc">
            <a:avLst>
              <a:gd name="adj1" fmla="val 13929524"/>
              <a:gd name="adj2" fmla="val 169998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2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</a:t>
            </a: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						</a:t>
            </a:r>
          </a:p>
          <a:p>
            <a:r>
              <a:rPr lang="nl-NL" dirty="0"/>
              <a:t>                                                                                                  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77324"/>
              </p:ext>
            </p:extLst>
          </p:nvPr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ep 8"/>
          <p:cNvGrpSpPr/>
          <p:nvPr/>
        </p:nvGrpSpPr>
        <p:grpSpPr>
          <a:xfrm>
            <a:off x="5517530" y="3740827"/>
            <a:ext cx="818557" cy="418744"/>
            <a:chOff x="3625256" y="3367043"/>
            <a:chExt cx="818557" cy="418744"/>
          </a:xfrm>
        </p:grpSpPr>
        <p:cxnSp>
          <p:nvCxnSpPr>
            <p:cNvPr id="10" name="Rechte verbindingslijn 9"/>
            <p:cNvCxnSpPr/>
            <p:nvPr/>
          </p:nvCxnSpPr>
          <p:spPr>
            <a:xfrm>
              <a:off x="3625256" y="3367043"/>
              <a:ext cx="818557" cy="418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H="1">
              <a:off x="3625256" y="3367043"/>
              <a:ext cx="818557" cy="418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/>
          <p:cNvSpPr/>
          <p:nvPr/>
        </p:nvSpPr>
        <p:spPr>
          <a:xfrm>
            <a:off x="6469742" y="4972709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</a:rPr>
              <a:t>? = 24,1 g  chloor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7472200" y="2286001"/>
            <a:ext cx="1671800" cy="25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3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  <a:r>
              <a:rPr lang="nl-NL" dirty="0">
                <a:solidFill>
                  <a:srgbClr val="FF0000"/>
                </a:solidFill>
              </a:rPr>
              <a:t>2  Hoeveel natriumchloride ontstaat er dan?</a:t>
            </a:r>
          </a:p>
          <a:p>
            <a:r>
              <a:rPr lang="nl-NL" b="1" dirty="0">
                <a:solidFill>
                  <a:srgbClr val="FF0000"/>
                </a:solidFill>
              </a:rPr>
              <a:t>						</a:t>
            </a:r>
          </a:p>
          <a:p>
            <a:r>
              <a:rPr lang="nl-NL" dirty="0"/>
              <a:t>                                                                                                  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35654"/>
              </p:ext>
            </p:extLst>
          </p:nvPr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24,1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7472200" y="2286001"/>
            <a:ext cx="1671800" cy="25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90619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2  Hoeveel natriumchloride ontstaat er dan?</a:t>
            </a:r>
          </a:p>
          <a:p>
            <a:r>
              <a:rPr lang="nl-NL" b="1" dirty="0">
                <a:solidFill>
                  <a:srgbClr val="FF0000"/>
                </a:solidFill>
              </a:rPr>
              <a:t>						</a:t>
            </a:r>
          </a:p>
          <a:p>
            <a:r>
              <a:rPr lang="nl-NL" dirty="0"/>
              <a:t>                                     Wet van behoud van massa:    </a:t>
            </a:r>
            <a:r>
              <a:rPr lang="nl-NL" b="1" dirty="0">
                <a:solidFill>
                  <a:srgbClr val="FF0000"/>
                </a:solidFill>
              </a:rPr>
              <a:t>15,6 + 24,1 = 39,7 g natriumchloride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24,1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7472200" y="2286001"/>
            <a:ext cx="1671800" cy="25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4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</a:t>
            </a:r>
            <a:r>
              <a:rPr lang="nl-NL" dirty="0">
                <a:solidFill>
                  <a:srgbClr val="FF0000"/>
                </a:solidFill>
              </a:rPr>
              <a:t>2  Hoeveel natriumchloride ontstaat er dan?</a:t>
            </a:r>
          </a:p>
          <a:p>
            <a:r>
              <a:rPr lang="nl-NL" b="1" dirty="0">
                <a:solidFill>
                  <a:srgbClr val="FF0000"/>
                </a:solidFill>
              </a:rPr>
              <a:t>						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2  Hoeveel natriumchloride ontstaat er dan?</a:t>
            </a:r>
          </a:p>
          <a:p>
            <a:r>
              <a:rPr lang="nl-NL" b="1" dirty="0">
                <a:solidFill>
                  <a:srgbClr val="FF0000"/>
                </a:solidFill>
              </a:rPr>
              <a:t>						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latin typeface="Arial" panose="020B0604020202020204" pitchFamily="34" charset="0"/>
              </a:rPr>
              <a:t>                                                                            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2  Hoeveel natriumchloride ontstaat er dan?</a:t>
            </a:r>
          </a:p>
          <a:p>
            <a:r>
              <a:rPr lang="nl-NL" b="1" dirty="0">
                <a:solidFill>
                  <a:srgbClr val="FF0000"/>
                </a:solidFill>
              </a:rPr>
              <a:t>						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58,44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2  Hoeveel natriumchloride ontstaat er dan?</a:t>
            </a:r>
          </a:p>
          <a:p>
            <a:r>
              <a:rPr lang="nl-NL" b="1" dirty="0">
                <a:solidFill>
                  <a:srgbClr val="FF0000"/>
                </a:solidFill>
              </a:rPr>
              <a:t>						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58,44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ep 4"/>
          <p:cNvGrpSpPr/>
          <p:nvPr/>
        </p:nvGrpSpPr>
        <p:grpSpPr>
          <a:xfrm>
            <a:off x="5577966" y="3670659"/>
            <a:ext cx="2220731" cy="505691"/>
            <a:chOff x="2223083" y="3280096"/>
            <a:chExt cx="2220731" cy="505691"/>
          </a:xfrm>
        </p:grpSpPr>
        <p:cxnSp>
          <p:nvCxnSpPr>
            <p:cNvPr id="6" name="Rechte verbindingslijn 5"/>
            <p:cNvCxnSpPr/>
            <p:nvPr/>
          </p:nvCxnSpPr>
          <p:spPr>
            <a:xfrm>
              <a:off x="2223083" y="3280096"/>
              <a:ext cx="2220730" cy="5056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>
              <a:off x="2223083" y="3280096"/>
              <a:ext cx="2220731" cy="5056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massaverhouding  waarin  de  stoffen  reageren  en ontstaan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54" name="Groep 53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59" name="Text Box 19">
            <a:extLst>
              <a:ext uri="{FF2B5EF4-FFF2-40B4-BE49-F238E27FC236}">
                <a16:creationId xmlns:a16="http://schemas.microsoft.com/office/drawing/2014/main" id="{BF881199-1617-4BFC-B907-B5E3623C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6012" y="943833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             Verbranding van het gas methaan. </a:t>
            </a:r>
          </a:p>
        </p:txBody>
      </p:sp>
    </p:spTree>
    <p:extLst>
      <p:ext uri="{BB962C8B-B14F-4D97-AF65-F5344CB8AC3E}">
        <p14:creationId xmlns:p14="http://schemas.microsoft.com/office/powerpoint/2010/main" val="26645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6672"/>
            <a:ext cx="1053044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Als natrium en chloor met elkaar reageren ontstaat er natriumchloride, NaCl .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Gegeven: natrium en chloor reageren met elkaar in de massaverhouding 22,99 : 35,45</a:t>
            </a:r>
          </a:p>
          <a:p>
            <a:endParaRPr lang="nl-NL" dirty="0"/>
          </a:p>
          <a:p>
            <a:r>
              <a:rPr lang="nl-NL" dirty="0"/>
              <a:t>  1  Bereken hoeveel gram chloor er kan reageren met 15,6 g natrium.</a:t>
            </a:r>
          </a:p>
          <a:p>
            <a:r>
              <a:rPr lang="nl-NL" dirty="0"/>
              <a:t> </a:t>
            </a:r>
          </a:p>
          <a:p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en-US" altLang="nl-NL" b="1" dirty="0">
                <a:latin typeface="Arial" panose="020B0604020202020204" pitchFamily="34" charset="0"/>
              </a:rPr>
              <a:t>2 Na        +        Cl</a:t>
            </a:r>
            <a:r>
              <a:rPr lang="en-US" altLang="nl-NL" b="1" baseline="-25000" dirty="0">
                <a:latin typeface="Arial" panose="020B0604020202020204" pitchFamily="34" charset="0"/>
              </a:rPr>
              <a:t>2</a:t>
            </a:r>
            <a:r>
              <a:rPr lang="en-US" altLang="nl-NL" b="1" dirty="0">
                <a:latin typeface="Arial" panose="020B0604020202020204" pitchFamily="34" charset="0"/>
              </a:rPr>
              <a:t>        </a:t>
            </a:r>
            <a:r>
              <a:rPr lang="en-US" altLang="nl-NL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b="1" dirty="0">
                <a:latin typeface="Arial" panose="020B0604020202020204" pitchFamily="34" charset="0"/>
              </a:rPr>
              <a:t>    2 NaCl                   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</a:t>
            </a:r>
          </a:p>
          <a:p>
            <a:endParaRPr lang="nl-NL" dirty="0"/>
          </a:p>
          <a:p>
            <a:r>
              <a:rPr lang="nl-NL" dirty="0"/>
              <a:t>  2  Hoeveel natriumchloride ontstaat er dan?        </a:t>
            </a:r>
            <a:r>
              <a:rPr lang="nl-NL" b="1" dirty="0">
                <a:solidFill>
                  <a:srgbClr val="FF0000"/>
                </a:solidFill>
              </a:rPr>
              <a:t>		? = 39,7 g natriumchloride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256414"/>
              </p:ext>
            </p:extLst>
          </p:nvPr>
        </p:nvGraphicFramePr>
        <p:xfrm>
          <a:off x="2293963" y="2352097"/>
          <a:ext cx="6732337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chloor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l-NL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natrium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-chloride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58,44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15,6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ep 4"/>
          <p:cNvGrpSpPr/>
          <p:nvPr/>
        </p:nvGrpSpPr>
        <p:grpSpPr>
          <a:xfrm>
            <a:off x="5577966" y="3670659"/>
            <a:ext cx="2220731" cy="505691"/>
            <a:chOff x="2223083" y="3280096"/>
            <a:chExt cx="2220731" cy="505691"/>
          </a:xfrm>
        </p:grpSpPr>
        <p:cxnSp>
          <p:nvCxnSpPr>
            <p:cNvPr id="6" name="Rechte verbindingslijn 5"/>
            <p:cNvCxnSpPr/>
            <p:nvPr/>
          </p:nvCxnSpPr>
          <p:spPr>
            <a:xfrm>
              <a:off x="2223083" y="3280096"/>
              <a:ext cx="2220730" cy="5056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>
              <a:off x="2223083" y="3280096"/>
              <a:ext cx="2220731" cy="5056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Rechte verbindingslijn 7"/>
          <p:cNvCxnSpPr/>
          <p:nvPr/>
        </p:nvCxnSpPr>
        <p:spPr>
          <a:xfrm>
            <a:off x="7472200" y="235550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7CF24655-119E-4623-B84E-C09859A2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3445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koolstofdioxide en water.</a:t>
            </a:r>
          </a:p>
        </p:txBody>
      </p:sp>
    </p:spTree>
    <p:extLst>
      <p:ext uri="{BB962C8B-B14F-4D97-AF65-F5344CB8AC3E}">
        <p14:creationId xmlns:p14="http://schemas.microsoft.com/office/powerpoint/2010/main" val="1320625664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5">
            <a:extLst>
              <a:ext uri="{FF2B5EF4-FFF2-40B4-BE49-F238E27FC236}">
                <a16:creationId xmlns:a16="http://schemas.microsoft.com/office/drawing/2014/main" id="{3DBDE925-F145-48D1-AFA9-B7953760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E19AE872-3AA7-4683-85DD-F8AD54249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3445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koolstofdioxide en water.</a:t>
            </a:r>
          </a:p>
        </p:txBody>
      </p:sp>
    </p:spTree>
    <p:extLst>
      <p:ext uri="{BB962C8B-B14F-4D97-AF65-F5344CB8AC3E}">
        <p14:creationId xmlns:p14="http://schemas.microsoft.com/office/powerpoint/2010/main" val="22424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5">
            <a:extLst>
              <a:ext uri="{FF2B5EF4-FFF2-40B4-BE49-F238E27FC236}">
                <a16:creationId xmlns:a16="http://schemas.microsoft.com/office/drawing/2014/main" id="{3DBDE925-F145-48D1-AFA9-B7953760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E19AE872-3AA7-4683-85DD-F8AD54249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3445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Verbranding van het gas methaan. Er ontstaat koolstofdioxide en water.</a:t>
            </a:r>
          </a:p>
        </p:txBody>
      </p:sp>
    </p:spTree>
    <p:extLst>
      <p:ext uri="{BB962C8B-B14F-4D97-AF65-F5344CB8AC3E}">
        <p14:creationId xmlns:p14="http://schemas.microsoft.com/office/powerpoint/2010/main" val="19695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5">
            <a:extLst>
              <a:ext uri="{FF2B5EF4-FFF2-40B4-BE49-F238E27FC236}">
                <a16:creationId xmlns:a16="http://schemas.microsoft.com/office/drawing/2014/main" id="{3DBDE925-F145-48D1-AFA9-B7953760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CBE01DA-50A1-4DDF-9128-48A3C5D4A5ED}"/>
              </a:ext>
            </a:extLst>
          </p:cNvPr>
          <p:cNvGrpSpPr/>
          <p:nvPr/>
        </p:nvGrpSpPr>
        <p:grpSpPr>
          <a:xfrm>
            <a:off x="434380" y="287501"/>
            <a:ext cx="8382000" cy="861774"/>
            <a:chOff x="584200" y="2520950"/>
            <a:chExt cx="8382000" cy="861774"/>
          </a:xfrm>
        </p:grpSpPr>
        <p:sp>
          <p:nvSpPr>
            <p:cNvPr id="12" name="Text Box 55">
              <a:extLst>
                <a:ext uri="{FF2B5EF4-FFF2-40B4-BE49-F238E27FC236}">
                  <a16:creationId xmlns:a16="http://schemas.microsoft.com/office/drawing/2014/main" id="{FBBB7ADD-9B50-4C1F-AED4-F828BB4E4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(g)                     2 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(g)                2 H</a:t>
              </a:r>
              <a:r>
                <a:rPr lang="en-US" altLang="nl-NL"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 (l)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endPara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56">
              <a:extLst>
                <a:ext uri="{FF2B5EF4-FFF2-40B4-BE49-F238E27FC236}">
                  <a16:creationId xmlns:a16="http://schemas.microsoft.com/office/drawing/2014/main" id="{194E906F-C598-40E4-B79E-72F76E0A0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877" y="2740924"/>
              <a:ext cx="7778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EE3537EF-CA30-422C-9E70-A479F6345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341" y="2525480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58">
              <a:extLst>
                <a:ext uri="{FF2B5EF4-FFF2-40B4-BE49-F238E27FC236}">
                  <a16:creationId xmlns:a16="http://schemas.microsoft.com/office/drawing/2014/main" id="{7DE56994-52CE-4AAF-8E97-BACCDA2F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6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0F202390-4255-4B01-B209-E02E4D553098}"/>
              </a:ext>
            </a:extLst>
          </p:cNvPr>
          <p:cNvGrpSpPr/>
          <p:nvPr/>
        </p:nvGrpSpPr>
        <p:grpSpPr>
          <a:xfrm>
            <a:off x="434380" y="287501"/>
            <a:ext cx="8382000" cy="1169551"/>
            <a:chOff x="584200" y="2520950"/>
            <a:chExt cx="8382000" cy="1169551"/>
          </a:xfrm>
        </p:grpSpPr>
        <p:sp>
          <p:nvSpPr>
            <p:cNvPr id="9" name="Text Box 55">
              <a:extLst>
                <a:ext uri="{FF2B5EF4-FFF2-40B4-BE49-F238E27FC236}">
                  <a16:creationId xmlns:a16="http://schemas.microsoft.com/office/drawing/2014/main" id="{39AC922E-2BC9-480A-BC00-82F858BCE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nl-NL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8,0 g                              ?                                     ?                                 ?</a:t>
              </a:r>
            </a:p>
            <a:p>
              <a:pPr>
                <a:spcBef>
                  <a:spcPct val="50000"/>
                </a:spcBef>
                <a:buNone/>
              </a:pPr>
              <a:endPara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Line 56">
              <a:extLst>
                <a:ext uri="{FF2B5EF4-FFF2-40B4-BE49-F238E27FC236}">
                  <a16:creationId xmlns:a16="http://schemas.microsoft.com/office/drawing/2014/main" id="{DBE64530-4C39-4664-8EAD-4B1B7D13A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877" y="2740924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57">
              <a:extLst>
                <a:ext uri="{FF2B5EF4-FFF2-40B4-BE49-F238E27FC236}">
                  <a16:creationId xmlns:a16="http://schemas.microsoft.com/office/drawing/2014/main" id="{10F6DA5E-503C-4CB3-A8EC-B21D177FA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341" y="2525480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17" name="Text Box 58">
              <a:extLst>
                <a:ext uri="{FF2B5EF4-FFF2-40B4-BE49-F238E27FC236}">
                  <a16:creationId xmlns:a16="http://schemas.microsoft.com/office/drawing/2014/main" id="{5F829CDA-CF99-4561-8659-B36DE3D11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Text Box 55">
            <a:extLst>
              <a:ext uri="{FF2B5EF4-FFF2-40B4-BE49-F238E27FC236}">
                <a16:creationId xmlns:a16="http://schemas.microsoft.com/office/drawing/2014/main" id="{3DBDE925-F145-48D1-AFA9-B7953760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5">
            <a:extLst>
              <a:ext uri="{FF2B5EF4-FFF2-40B4-BE49-F238E27FC236}">
                <a16:creationId xmlns:a16="http://schemas.microsoft.com/office/drawing/2014/main" id="{3DBDE925-F145-48D1-AFA9-B7953760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CBE01DA-50A1-4DDF-9128-48A3C5D4A5ED}"/>
              </a:ext>
            </a:extLst>
          </p:cNvPr>
          <p:cNvGrpSpPr/>
          <p:nvPr/>
        </p:nvGrpSpPr>
        <p:grpSpPr>
          <a:xfrm>
            <a:off x="434380" y="287501"/>
            <a:ext cx="8382000" cy="1169551"/>
            <a:chOff x="584200" y="2520950"/>
            <a:chExt cx="8382000" cy="1169551"/>
          </a:xfrm>
        </p:grpSpPr>
        <p:sp>
          <p:nvSpPr>
            <p:cNvPr id="12" name="Text Box 55">
              <a:extLst>
                <a:ext uri="{FF2B5EF4-FFF2-40B4-BE49-F238E27FC236}">
                  <a16:creationId xmlns:a16="http://schemas.microsoft.com/office/drawing/2014/main" id="{FBBB7ADD-9B50-4C1F-AED4-F828BB4E4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nl-NL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8,0 g                              ?                                     ?                                 ?</a:t>
              </a:r>
            </a:p>
            <a:p>
              <a:pPr>
                <a:spcBef>
                  <a:spcPct val="50000"/>
                </a:spcBef>
                <a:buNone/>
              </a:pPr>
              <a:endPara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56">
              <a:extLst>
                <a:ext uri="{FF2B5EF4-FFF2-40B4-BE49-F238E27FC236}">
                  <a16:creationId xmlns:a16="http://schemas.microsoft.com/office/drawing/2014/main" id="{194E906F-C598-40E4-B79E-72F76E0A0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877" y="2740924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EE3537EF-CA30-422C-9E70-A479F6345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341" y="2525480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15" name="Text Box 58">
              <a:extLst>
                <a:ext uri="{FF2B5EF4-FFF2-40B4-BE49-F238E27FC236}">
                  <a16:creationId xmlns:a16="http://schemas.microsoft.com/office/drawing/2014/main" id="{7DE56994-52CE-4AAF-8E97-BACCDA2F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E5D9280F-0DBF-4AFF-831D-374C1E29C789}"/>
              </a:ext>
            </a:extLst>
          </p:cNvPr>
          <p:cNvSpPr/>
          <p:nvPr/>
        </p:nvSpPr>
        <p:spPr>
          <a:xfrm>
            <a:off x="549174" y="3528000"/>
            <a:ext cx="804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dirty="0">
                <a:solidFill>
                  <a:srgbClr val="FF0000"/>
                </a:solidFill>
                <a:latin typeface="Arial" panose="020B0604020202020204" pitchFamily="34" charset="0"/>
              </a:rPr>
              <a:t>De massaverhouding waarin de stoffen reageren en ontstaan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D86B4D35-E68E-4D1D-96B4-1B6BDE58C6F4}"/>
              </a:ext>
            </a:extLst>
          </p:cNvPr>
          <p:cNvGrpSpPr/>
          <p:nvPr/>
        </p:nvGrpSpPr>
        <p:grpSpPr>
          <a:xfrm>
            <a:off x="524127" y="4236982"/>
            <a:ext cx="8382000" cy="1323439"/>
            <a:chOff x="525634" y="254571"/>
            <a:chExt cx="8382000" cy="1323439"/>
          </a:xfrm>
        </p:grpSpPr>
        <p:sp>
          <p:nvSpPr>
            <p:cNvPr id="10" name="Text Box 55">
              <a:extLst>
                <a:ext uri="{FF2B5EF4-FFF2-40B4-BE49-F238E27FC236}">
                  <a16:creationId xmlns:a16="http://schemas.microsoft.com/office/drawing/2014/main" id="{CA5AF6E7-50F9-4D92-B2E0-68AA68FA2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634" y="254571"/>
              <a:ext cx="83820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1x12,01	         4x16,00                     1x12,01                2x16,00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4x  1,008                                                      </a:t>
              </a:r>
              <a:r>
                <a:rPr lang="nl-NL" altLang="nl-NL" sz="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  </a:t>
              </a:r>
              <a:r>
                <a:rPr lang="nl-NL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2x16,00                4x  1,008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   16,04 u                       64,00 u                     </a:t>
              </a:r>
              <a:r>
                <a:rPr lang="nl-NL" altLang="nl-NL" sz="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     </a:t>
              </a:r>
              <a:r>
                <a:rPr lang="nl-NL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44,01 u                 </a:t>
              </a:r>
              <a:r>
                <a:rPr lang="nl-NL" altLang="nl-NL" sz="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nl-NL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36,03 u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7B52CB9C-BFAE-4AB0-BC16-E82DFA367949}"/>
                </a:ext>
              </a:extLst>
            </p:cNvPr>
            <p:cNvGrpSpPr/>
            <p:nvPr/>
          </p:nvGrpSpPr>
          <p:grpSpPr>
            <a:xfrm>
              <a:off x="599716" y="1116903"/>
              <a:ext cx="7944568" cy="0"/>
              <a:chOff x="612396" y="3450408"/>
              <a:chExt cx="7944568" cy="0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9556A7AC-8E8C-4D50-84A5-A2014298844B}"/>
                  </a:ext>
                </a:extLst>
              </p:cNvPr>
              <p:cNvCxnSpPr/>
              <p:nvPr/>
            </p:nvCxnSpPr>
            <p:spPr>
              <a:xfrm>
                <a:off x="612396" y="3450408"/>
                <a:ext cx="104364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CAD4B4D9-F12B-464A-8D43-F6183FDEDAFB}"/>
                  </a:ext>
                </a:extLst>
              </p:cNvPr>
              <p:cNvCxnSpPr/>
              <p:nvPr/>
            </p:nvCxnSpPr>
            <p:spPr>
              <a:xfrm>
                <a:off x="3051063" y="3450408"/>
                <a:ext cx="97326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EABBA54E-E581-483D-BFC5-5936280F2AF9}"/>
                  </a:ext>
                </a:extLst>
              </p:cNvPr>
              <p:cNvCxnSpPr/>
              <p:nvPr/>
            </p:nvCxnSpPr>
            <p:spPr>
              <a:xfrm>
                <a:off x="5461707" y="3450408"/>
                <a:ext cx="89412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D7D0669A-50A5-4904-9402-8CBDB36EA8CA}"/>
                  </a:ext>
                </a:extLst>
              </p:cNvPr>
              <p:cNvCxnSpPr/>
              <p:nvPr/>
            </p:nvCxnSpPr>
            <p:spPr>
              <a:xfrm>
                <a:off x="7477497" y="3450408"/>
                <a:ext cx="107946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AC0C9FE3-4D15-4C29-BCB5-3A24AF08E4DE}"/>
              </a:ext>
            </a:extLst>
          </p:cNvPr>
          <p:cNvGrpSpPr/>
          <p:nvPr/>
        </p:nvGrpSpPr>
        <p:grpSpPr>
          <a:xfrm>
            <a:off x="434380" y="287501"/>
            <a:ext cx="8382000" cy="1169551"/>
            <a:chOff x="584200" y="2520950"/>
            <a:chExt cx="8382000" cy="1169551"/>
          </a:xfrm>
        </p:grpSpPr>
        <p:sp>
          <p:nvSpPr>
            <p:cNvPr id="27" name="Text Box 55">
              <a:extLst>
                <a:ext uri="{FF2B5EF4-FFF2-40B4-BE49-F238E27FC236}">
                  <a16:creationId xmlns:a16="http://schemas.microsoft.com/office/drawing/2014/main" id="{19FB7537-32C2-40BF-97CD-2B5C1760F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nl-NL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8,0 g                              ?                                     ?                                 ?</a:t>
              </a:r>
            </a:p>
            <a:p>
              <a:pPr>
                <a:spcBef>
                  <a:spcPct val="50000"/>
                </a:spcBef>
                <a:buNone/>
              </a:pPr>
              <a:endPara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Line 56">
              <a:extLst>
                <a:ext uri="{FF2B5EF4-FFF2-40B4-BE49-F238E27FC236}">
                  <a16:creationId xmlns:a16="http://schemas.microsoft.com/office/drawing/2014/main" id="{9B9107F1-ECB3-4020-A7BC-5D0566204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877" y="2740924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Text Box 57">
              <a:extLst>
                <a:ext uri="{FF2B5EF4-FFF2-40B4-BE49-F238E27FC236}">
                  <a16:creationId xmlns:a16="http://schemas.microsoft.com/office/drawing/2014/main" id="{02C79B6F-D02A-4026-9428-23DC0787F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341" y="2525480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30" name="Text Box 58">
              <a:extLst>
                <a:ext uri="{FF2B5EF4-FFF2-40B4-BE49-F238E27FC236}">
                  <a16:creationId xmlns:a16="http://schemas.microsoft.com/office/drawing/2014/main" id="{1BA83A65-04D6-44FC-95E4-D07D4252E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1" name="Rechthoek 30">
            <a:extLst>
              <a:ext uri="{FF2B5EF4-FFF2-40B4-BE49-F238E27FC236}">
                <a16:creationId xmlns:a16="http://schemas.microsoft.com/office/drawing/2014/main" id="{FD880AD3-C603-4D97-AE53-AD764C58A8EB}"/>
              </a:ext>
            </a:extLst>
          </p:cNvPr>
          <p:cNvSpPr/>
          <p:nvPr/>
        </p:nvSpPr>
        <p:spPr>
          <a:xfrm>
            <a:off x="549174" y="3528000"/>
            <a:ext cx="804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dirty="0">
                <a:latin typeface="Arial" panose="020B0604020202020204" pitchFamily="34" charset="0"/>
              </a:rPr>
              <a:t>De massaverhouding waarin de stoffen reageren en ontstaan 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5">
            <a:extLst>
              <a:ext uri="{FF2B5EF4-FFF2-40B4-BE49-F238E27FC236}">
                <a16:creationId xmlns:a16="http://schemas.microsoft.com/office/drawing/2014/main" id="{9E157676-2FBD-47DA-A019-146C62E18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50265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16,04              :           64,00            :          </a:t>
            </a:r>
            <a:r>
              <a:rPr lang="nl-NL" altLang="nl-NL" sz="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44,01           :        </a:t>
            </a:r>
            <a:r>
              <a:rPr lang="nl-NL" altLang="nl-NL" sz="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36,03 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35E6273-C804-44BB-95D5-3DF3DEF7438B}"/>
              </a:ext>
            </a:extLst>
          </p:cNvPr>
          <p:cNvGrpSpPr/>
          <p:nvPr/>
        </p:nvGrpSpPr>
        <p:grpSpPr>
          <a:xfrm>
            <a:off x="434380" y="287501"/>
            <a:ext cx="8382000" cy="1169551"/>
            <a:chOff x="584200" y="2520950"/>
            <a:chExt cx="8382000" cy="1169551"/>
          </a:xfrm>
        </p:grpSpPr>
        <p:sp>
          <p:nvSpPr>
            <p:cNvPr id="20" name="Text Box 55">
              <a:extLst>
                <a:ext uri="{FF2B5EF4-FFF2-40B4-BE49-F238E27FC236}">
                  <a16:creationId xmlns:a16="http://schemas.microsoft.com/office/drawing/2014/main" id="{83F9A1E9-441B-4243-BF03-C14A81069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nl-NL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8,0 g                              ?                                     ?                                 ?</a:t>
              </a:r>
            </a:p>
            <a:p>
              <a:pPr>
                <a:spcBef>
                  <a:spcPct val="50000"/>
                </a:spcBef>
                <a:buNone/>
              </a:pPr>
              <a:endPara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Line 56">
              <a:extLst>
                <a:ext uri="{FF2B5EF4-FFF2-40B4-BE49-F238E27FC236}">
                  <a16:creationId xmlns:a16="http://schemas.microsoft.com/office/drawing/2014/main" id="{EB69D6EC-0AE1-4AD7-B135-F1801FC4A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877" y="2740924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 Box 57">
              <a:extLst>
                <a:ext uri="{FF2B5EF4-FFF2-40B4-BE49-F238E27FC236}">
                  <a16:creationId xmlns:a16="http://schemas.microsoft.com/office/drawing/2014/main" id="{28BEC535-0936-4144-9322-BA040CC63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341" y="2525480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58">
              <a:extLst>
                <a:ext uri="{FF2B5EF4-FFF2-40B4-BE49-F238E27FC236}">
                  <a16:creationId xmlns:a16="http://schemas.microsoft.com/office/drawing/2014/main" id="{93AD9EC3-3025-4A7C-8B5A-AC690FC82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335FA4D4-2973-4543-9750-F4B0F0D4FDDB}"/>
              </a:ext>
            </a:extLst>
          </p:cNvPr>
          <p:cNvSpPr/>
          <p:nvPr/>
        </p:nvSpPr>
        <p:spPr>
          <a:xfrm>
            <a:off x="549174" y="3528000"/>
            <a:ext cx="804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dirty="0">
                <a:latin typeface="Arial" panose="020B0604020202020204" pitchFamily="34" charset="0"/>
              </a:rPr>
              <a:t>De massaverhouding waarin de stoffen reageren en ontstaan 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4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FF0000"/>
                          </a:solidFill>
                        </a:rPr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55">
            <a:extLst>
              <a:ext uri="{FF2B5EF4-FFF2-40B4-BE49-F238E27FC236}">
                <a16:creationId xmlns:a16="http://schemas.microsoft.com/office/drawing/2014/main" id="{9E157676-2FBD-47DA-A019-146C62E18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50265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16,04              :           64,00            :          </a:t>
            </a:r>
            <a:r>
              <a:rPr lang="nl-NL" altLang="nl-NL" sz="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44,01           :        </a:t>
            </a:r>
            <a:r>
              <a:rPr lang="nl-NL" altLang="nl-NL" sz="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36,03 </a:t>
            </a:r>
          </a:p>
        </p:txBody>
      </p:sp>
    </p:spTree>
    <p:extLst>
      <p:ext uri="{BB962C8B-B14F-4D97-AF65-F5344CB8AC3E}">
        <p14:creationId xmlns:p14="http://schemas.microsoft.com/office/powerpoint/2010/main" val="22058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1x12,01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	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5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82431"/>
              </p:ext>
            </p:extLst>
          </p:nvPr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2341AA7-1E08-4208-84FE-80D2FA5F91B9}"/>
              </a:ext>
            </a:extLst>
          </p:cNvPr>
          <p:cNvCxnSpPr/>
          <p:nvPr/>
        </p:nvCxnSpPr>
        <p:spPr>
          <a:xfrm>
            <a:off x="3625256" y="3871245"/>
            <a:ext cx="818557" cy="418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42CA851-31BB-4B75-B427-2BF2D1577204}"/>
              </a:ext>
            </a:extLst>
          </p:cNvPr>
          <p:cNvCxnSpPr/>
          <p:nvPr/>
        </p:nvCxnSpPr>
        <p:spPr>
          <a:xfrm flipH="1">
            <a:off x="3625256" y="3871245"/>
            <a:ext cx="818557" cy="418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66394"/>
              </p:ext>
            </p:extLst>
          </p:nvPr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5">
            <a:extLst>
              <a:ext uri="{FF2B5EF4-FFF2-40B4-BE49-F238E27FC236}">
                <a16:creationId xmlns:a16="http://schemas.microsoft.com/office/drawing/2014/main" id="{1FC4690D-81F5-499F-A742-43618888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27" y="535032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	</a:t>
            </a:r>
            <a:r>
              <a:rPr lang="en-US" altLang="nl-N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?</a:t>
            </a:r>
            <a:r>
              <a:rPr lang="en-US" altLang="nl-NL" sz="2000" b="1" dirty="0">
                <a:latin typeface="Arial" panose="020B0604020202020204" pitchFamily="34" charset="0"/>
              </a:rPr>
              <a:t>  =   8,0  x  64,00  :  16,04  =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31,9 g</a:t>
            </a:r>
            <a:r>
              <a:rPr lang="en-US" altLang="nl-NL" sz="2000" b="1" dirty="0"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latin typeface="Arial" panose="020B0604020202020204" pitchFamily="34" charset="0"/>
              </a:rPr>
              <a:t>zuurstof</a:t>
            </a: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2341AA7-1E08-4208-84FE-80D2FA5F91B9}"/>
              </a:ext>
            </a:extLst>
          </p:cNvPr>
          <p:cNvCxnSpPr/>
          <p:nvPr/>
        </p:nvCxnSpPr>
        <p:spPr>
          <a:xfrm>
            <a:off x="3625256" y="3871245"/>
            <a:ext cx="818557" cy="418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42CA851-31BB-4B75-B427-2BF2D1577204}"/>
              </a:ext>
            </a:extLst>
          </p:cNvPr>
          <p:cNvCxnSpPr/>
          <p:nvPr/>
        </p:nvCxnSpPr>
        <p:spPr>
          <a:xfrm flipH="1">
            <a:off x="3625256" y="3871245"/>
            <a:ext cx="818557" cy="418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2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2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Hoeveel gram koolstofdioxide </a:t>
            </a:r>
            <a:r>
              <a:rPr lang="nl-NL" altLang="nl-NL" sz="1800" dirty="0">
                <a:latin typeface="Arial" panose="020B0604020202020204" pitchFamily="34" charset="0"/>
              </a:rPr>
              <a:t>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28990"/>
              </p:ext>
            </p:extLst>
          </p:nvPr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 flipH="1">
            <a:off x="5236234" y="3871245"/>
            <a:ext cx="737278" cy="478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5236234" y="3871245"/>
            <a:ext cx="737280" cy="478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7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>
            <a:extLst>
              <a:ext uri="{FF2B5EF4-FFF2-40B4-BE49-F238E27FC236}">
                <a16:creationId xmlns:a16="http://schemas.microsoft.com/office/drawing/2014/main" id="{B9D155C5-997A-4185-A0D3-64AEA4EE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8" y="323445"/>
            <a:ext cx="866667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nl-NL" altLang="nl-NL" sz="2000" b="1" dirty="0">
                <a:latin typeface="Arial" panose="020B0604020202020204" pitchFamily="34" charset="0"/>
              </a:rPr>
              <a:t>  =   31,9  x  44,01  :  64,00  =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21,9 g</a:t>
            </a:r>
            <a:r>
              <a:rPr lang="nl-NL" altLang="nl-NL" sz="2000" b="1" dirty="0">
                <a:latin typeface="Arial" panose="020B0604020202020204" pitchFamily="34" charset="0"/>
              </a:rPr>
              <a:t> koolstofdioxide</a:t>
            </a: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44280"/>
              </p:ext>
            </p:extLst>
          </p:nvPr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 flipH="1">
            <a:off x="5236234" y="3871245"/>
            <a:ext cx="737278" cy="478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5236234" y="3871245"/>
            <a:ext cx="737280" cy="478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Hoeveel gram zuurstof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reageert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er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met 8,0 g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methaan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1800" dirty="0">
                <a:latin typeface="Arial" panose="020B0604020202020204" pitchFamily="34" charset="0"/>
              </a:rPr>
              <a:t>Hoeveel gram </a:t>
            </a:r>
            <a:r>
              <a:rPr lang="en-US" altLang="nl-NL" sz="1800" dirty="0" err="1">
                <a:latin typeface="Arial" panose="020B0604020202020204" pitchFamily="34" charset="0"/>
              </a:rPr>
              <a:t>koolstofdioxide</a:t>
            </a:r>
            <a:r>
              <a:rPr lang="en-US" altLang="nl-NL" sz="1800" dirty="0">
                <a:latin typeface="Arial" panose="020B0604020202020204" pitchFamily="34" charset="0"/>
              </a:rPr>
              <a:t> en </a:t>
            </a:r>
            <a:r>
              <a:rPr lang="en-US" altLang="nl-NL" sz="1800" dirty="0" err="1">
                <a:latin typeface="Arial" panose="020B0604020202020204" pitchFamily="34" charset="0"/>
              </a:rPr>
              <a:t>hoeveel</a:t>
            </a:r>
            <a:r>
              <a:rPr lang="en-US" altLang="nl-NL" sz="1800" dirty="0">
                <a:latin typeface="Arial" panose="020B0604020202020204" pitchFamily="34" charset="0"/>
              </a:rPr>
              <a:t> gram water </a:t>
            </a:r>
            <a:r>
              <a:rPr lang="en-US" altLang="nl-NL" sz="1800" dirty="0" err="1">
                <a:latin typeface="Arial" panose="020B0604020202020204" pitchFamily="34" charset="0"/>
              </a:rPr>
              <a:t>ontstaat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er</a:t>
            </a:r>
            <a:r>
              <a:rPr lang="en-US" altLang="nl-NL" sz="1800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41984"/>
              </p:ext>
            </p:extLst>
          </p:nvPr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 flipH="1">
            <a:off x="3625256" y="3871245"/>
            <a:ext cx="2348255" cy="478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3625256" y="3802879"/>
            <a:ext cx="2348257" cy="5469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molecuulverhouding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</a:t>
            </a: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1x12,01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	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147D450D-6349-4E72-9E12-579D418F3AD6}"/>
              </a:ext>
            </a:extLst>
          </p:cNvPr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61" name="Text Box 55">
              <a:extLst>
                <a:ext uri="{FF2B5EF4-FFF2-40B4-BE49-F238E27FC236}">
                  <a16:creationId xmlns:a16="http://schemas.microsoft.com/office/drawing/2014/main" id="{BEF2EA0C-24DD-41A4-91C0-6066FDC3D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>
              <a:extLst>
                <a:ext uri="{FF2B5EF4-FFF2-40B4-BE49-F238E27FC236}">
                  <a16:creationId xmlns:a16="http://schemas.microsoft.com/office/drawing/2014/main" id="{49692D03-16F4-4344-8524-FA12F8C62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Text Box 57">
              <a:extLst>
                <a:ext uri="{FF2B5EF4-FFF2-40B4-BE49-F238E27FC236}">
                  <a16:creationId xmlns:a16="http://schemas.microsoft.com/office/drawing/2014/main" id="{27A2634D-B883-40EB-AD07-91FB04425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64" name="Text Box 58">
              <a:extLst>
                <a:ext uri="{FF2B5EF4-FFF2-40B4-BE49-F238E27FC236}">
                  <a16:creationId xmlns:a16="http://schemas.microsoft.com/office/drawing/2014/main" id="{1BD77937-BA52-4EB2-AE04-59E631DC5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2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nl-NL" altLang="nl-NL" sz="2000" b="1" dirty="0">
                <a:latin typeface="Arial" panose="020B0604020202020204" pitchFamily="34" charset="0"/>
              </a:rPr>
              <a:t>  =   8,0  x  44,01  :  16,04  =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21,9 g</a:t>
            </a:r>
            <a:r>
              <a:rPr lang="nl-NL" altLang="nl-NL" sz="2000" b="1" dirty="0">
                <a:latin typeface="Arial" panose="020B0604020202020204" pitchFamily="34" charset="0"/>
              </a:rPr>
              <a:t> koolstofdioxide</a:t>
            </a: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00457"/>
              </p:ext>
            </p:extLst>
          </p:nvPr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 flipH="1">
            <a:off x="3625256" y="3871245"/>
            <a:ext cx="2348255" cy="478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3625256" y="3802879"/>
            <a:ext cx="2348257" cy="5469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Hoeveel gram zuurstof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reageert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er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met 8,0 g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methaan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1800" dirty="0">
                <a:latin typeface="Arial" panose="020B0604020202020204" pitchFamily="34" charset="0"/>
              </a:rPr>
              <a:t>Hoeveel gram </a:t>
            </a:r>
            <a:r>
              <a:rPr lang="en-US" altLang="nl-NL" sz="1800" dirty="0" err="1">
                <a:latin typeface="Arial" panose="020B0604020202020204" pitchFamily="34" charset="0"/>
              </a:rPr>
              <a:t>koolstofdioxide</a:t>
            </a:r>
            <a:r>
              <a:rPr lang="en-US" altLang="nl-NL" sz="1800" dirty="0">
                <a:latin typeface="Arial" panose="020B0604020202020204" pitchFamily="34" charset="0"/>
              </a:rPr>
              <a:t> en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hoeveel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gram water </a:t>
            </a:r>
            <a:r>
              <a:rPr lang="en-US" altLang="nl-NL" sz="1800" dirty="0" err="1">
                <a:latin typeface="Arial" panose="020B0604020202020204" pitchFamily="34" charset="0"/>
              </a:rPr>
              <a:t>ontstaat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er</a:t>
            </a:r>
            <a:r>
              <a:rPr lang="en-US" altLang="nl-NL" sz="1800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Hoeveel gram zuurstof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reageert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er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met 8,0 g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methaan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1800" dirty="0">
                <a:latin typeface="Arial" panose="020B0604020202020204" pitchFamily="34" charset="0"/>
              </a:rPr>
              <a:t>Hoeveel gram </a:t>
            </a:r>
            <a:r>
              <a:rPr lang="en-US" altLang="nl-NL" sz="1800" dirty="0" err="1">
                <a:latin typeface="Arial" panose="020B0604020202020204" pitchFamily="34" charset="0"/>
              </a:rPr>
              <a:t>koolstofdioxide</a:t>
            </a:r>
            <a:r>
              <a:rPr lang="en-US" altLang="nl-NL" sz="1800" dirty="0">
                <a:latin typeface="Arial" panose="020B0604020202020204" pitchFamily="34" charset="0"/>
              </a:rPr>
              <a:t> en </a:t>
            </a:r>
            <a:r>
              <a:rPr lang="en-US" altLang="nl-NL" sz="1800" dirty="0" err="1">
                <a:latin typeface="Arial" panose="020B0604020202020204" pitchFamily="34" charset="0"/>
              </a:rPr>
              <a:t>hoeveel</a:t>
            </a:r>
            <a:r>
              <a:rPr lang="en-US" altLang="nl-NL" sz="1800" dirty="0">
                <a:latin typeface="Arial" panose="020B0604020202020204" pitchFamily="34" charset="0"/>
              </a:rPr>
              <a:t> gram water </a:t>
            </a:r>
            <a:r>
              <a:rPr lang="en-US" altLang="nl-NL" sz="1800" dirty="0" err="1">
                <a:latin typeface="Arial" panose="020B0604020202020204" pitchFamily="34" charset="0"/>
              </a:rPr>
              <a:t>ontstaat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er</a:t>
            </a:r>
            <a:r>
              <a:rPr lang="en-US" altLang="nl-NL" sz="1800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00128"/>
              </p:ext>
            </p:extLst>
          </p:nvPr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 flipH="1">
            <a:off x="3625256" y="3802879"/>
            <a:ext cx="3903589" cy="6067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3625257" y="3802879"/>
            <a:ext cx="3903588" cy="6067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Hoeveel gram zuurstof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reageert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er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met 8,0 g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methaan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1800" dirty="0">
                <a:latin typeface="Arial" panose="020B0604020202020204" pitchFamily="34" charset="0"/>
              </a:rPr>
              <a:t>Hoeveel gram </a:t>
            </a:r>
            <a:r>
              <a:rPr lang="en-US" altLang="nl-NL" sz="1800" dirty="0" err="1">
                <a:latin typeface="Arial" panose="020B0604020202020204" pitchFamily="34" charset="0"/>
              </a:rPr>
              <a:t>koolstofdioxide</a:t>
            </a:r>
            <a:r>
              <a:rPr lang="en-US" altLang="nl-NL" sz="1800" dirty="0">
                <a:latin typeface="Arial" panose="020B0604020202020204" pitchFamily="34" charset="0"/>
              </a:rPr>
              <a:t> en </a:t>
            </a:r>
            <a:r>
              <a:rPr lang="en-US" altLang="nl-NL" sz="1800" dirty="0" err="1">
                <a:latin typeface="Arial" panose="020B0604020202020204" pitchFamily="34" charset="0"/>
              </a:rPr>
              <a:t>hoeveel</a:t>
            </a:r>
            <a:r>
              <a:rPr lang="en-US" altLang="nl-NL" sz="1800" dirty="0">
                <a:latin typeface="Arial" panose="020B0604020202020204" pitchFamily="34" charset="0"/>
              </a:rPr>
              <a:t> gram water </a:t>
            </a:r>
            <a:r>
              <a:rPr lang="en-US" altLang="nl-NL" sz="1800" dirty="0" err="1">
                <a:latin typeface="Arial" panose="020B0604020202020204" pitchFamily="34" charset="0"/>
              </a:rPr>
              <a:t>ontstaat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er</a:t>
            </a:r>
            <a:r>
              <a:rPr lang="en-US" altLang="nl-NL" sz="1800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en-US" altLang="nl-N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US" altLang="nl-NL" sz="2000" b="1" dirty="0">
                <a:latin typeface="Arial" panose="020B0604020202020204" pitchFamily="34" charset="0"/>
              </a:rPr>
              <a:t>  =   8,0  x  36,03  :  16,04  =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18,0 g </a:t>
            </a:r>
            <a:r>
              <a:rPr lang="en-US" altLang="nl-NL" sz="2000" b="1" dirty="0">
                <a:latin typeface="Arial" panose="020B0604020202020204" pitchFamily="34" charset="0"/>
              </a:rPr>
              <a:t>water</a:t>
            </a: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4536"/>
              </p:ext>
            </p:extLst>
          </p:nvPr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 flipH="1">
            <a:off x="3625256" y="3802879"/>
            <a:ext cx="3903589" cy="6067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3625257" y="3802879"/>
            <a:ext cx="3903588" cy="6067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Hoeveel gram zuurstof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reageert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er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met 8,0 g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methaan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1800" dirty="0">
                <a:latin typeface="Arial" panose="020B0604020202020204" pitchFamily="34" charset="0"/>
              </a:rPr>
              <a:t>Hoeveel gram </a:t>
            </a:r>
            <a:r>
              <a:rPr lang="en-US" altLang="nl-NL" sz="1800" dirty="0" err="1">
                <a:latin typeface="Arial" panose="020B0604020202020204" pitchFamily="34" charset="0"/>
              </a:rPr>
              <a:t>koolstofdioxide</a:t>
            </a:r>
            <a:r>
              <a:rPr lang="en-US" altLang="nl-NL" sz="1800" dirty="0">
                <a:latin typeface="Arial" panose="020B0604020202020204" pitchFamily="34" charset="0"/>
              </a:rPr>
              <a:t> en </a:t>
            </a:r>
            <a:r>
              <a:rPr lang="en-US" altLang="nl-NL" sz="1800" dirty="0" err="1">
                <a:latin typeface="Arial" panose="020B0604020202020204" pitchFamily="34" charset="0"/>
              </a:rPr>
              <a:t>hoeveel</a:t>
            </a:r>
            <a:r>
              <a:rPr lang="en-US" altLang="nl-NL" sz="1800" dirty="0">
                <a:latin typeface="Arial" panose="020B0604020202020204" pitchFamily="34" charset="0"/>
              </a:rPr>
              <a:t> gram water </a:t>
            </a:r>
            <a:r>
              <a:rPr lang="en-US" altLang="nl-NL" sz="1800" dirty="0" err="1">
                <a:latin typeface="Arial" panose="020B0604020202020204" pitchFamily="34" charset="0"/>
              </a:rPr>
              <a:t>ontstaat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er</a:t>
            </a:r>
            <a:r>
              <a:rPr lang="en-US" altLang="nl-NL" sz="1800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0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          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Hoeveel gram zuurstof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reageert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er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met 8,0 g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methaan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1800" dirty="0">
                <a:latin typeface="Arial" panose="020B0604020202020204" pitchFamily="34" charset="0"/>
              </a:rPr>
              <a:t>Hoeveel gram </a:t>
            </a:r>
            <a:r>
              <a:rPr lang="en-US" altLang="nl-NL" sz="1800" dirty="0" err="1">
                <a:latin typeface="Arial" panose="020B0604020202020204" pitchFamily="34" charset="0"/>
              </a:rPr>
              <a:t>koolstofdioxide</a:t>
            </a:r>
            <a:r>
              <a:rPr lang="en-US" altLang="nl-NL" sz="1800" dirty="0">
                <a:latin typeface="Arial" panose="020B0604020202020204" pitchFamily="34" charset="0"/>
              </a:rPr>
              <a:t> en </a:t>
            </a:r>
            <a:r>
              <a:rPr lang="en-US" altLang="nl-NL" sz="1800" dirty="0" err="1">
                <a:latin typeface="Arial" panose="020B0604020202020204" pitchFamily="34" charset="0"/>
              </a:rPr>
              <a:t>hoeveel</a:t>
            </a:r>
            <a:r>
              <a:rPr lang="en-US" altLang="nl-NL" sz="1800" dirty="0">
                <a:latin typeface="Arial" panose="020B0604020202020204" pitchFamily="34" charset="0"/>
              </a:rPr>
              <a:t> gram water </a:t>
            </a:r>
            <a:r>
              <a:rPr lang="en-US" altLang="nl-NL" sz="1800" dirty="0" err="1">
                <a:latin typeface="Arial" panose="020B0604020202020204" pitchFamily="34" charset="0"/>
              </a:rPr>
              <a:t>ontstaat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er</a:t>
            </a:r>
            <a:r>
              <a:rPr lang="en-US" altLang="nl-NL" sz="1800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5339751" y="3802879"/>
            <a:ext cx="2189095" cy="544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5339751" y="3802879"/>
            <a:ext cx="2189094" cy="6067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904F4799-9F7A-4584-866C-0F09716AE548}"/>
              </a:ext>
            </a:extLst>
          </p:cNvPr>
          <p:cNvSpPr txBox="1"/>
          <p:nvPr/>
        </p:nvSpPr>
        <p:spPr>
          <a:xfrm>
            <a:off x="7642800" y="4316400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18,0</a:t>
            </a:r>
          </a:p>
        </p:txBody>
      </p:sp>
    </p:spTree>
    <p:extLst>
      <p:ext uri="{BB962C8B-B14F-4D97-AF65-F5344CB8AC3E}">
        <p14:creationId xmlns:p14="http://schemas.microsoft.com/office/powerpoint/2010/main" val="6552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Hoeveel gram zuurstof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reageert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er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met 8,0 g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methaan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1800" dirty="0">
                <a:latin typeface="Arial" panose="020B0604020202020204" pitchFamily="34" charset="0"/>
              </a:rPr>
              <a:t>Hoeveel gram </a:t>
            </a:r>
            <a:r>
              <a:rPr lang="en-US" altLang="nl-NL" sz="1800" dirty="0" err="1">
                <a:latin typeface="Arial" panose="020B0604020202020204" pitchFamily="34" charset="0"/>
              </a:rPr>
              <a:t>koolstofdioxide</a:t>
            </a:r>
            <a:r>
              <a:rPr lang="en-US" altLang="nl-NL" sz="1800" dirty="0">
                <a:latin typeface="Arial" panose="020B0604020202020204" pitchFamily="34" charset="0"/>
              </a:rPr>
              <a:t> en </a:t>
            </a:r>
            <a:r>
              <a:rPr lang="en-US" altLang="nl-NL" sz="1800" dirty="0" err="1">
                <a:latin typeface="Arial" panose="020B0604020202020204" pitchFamily="34" charset="0"/>
              </a:rPr>
              <a:t>hoeveel</a:t>
            </a:r>
            <a:r>
              <a:rPr lang="en-US" altLang="nl-NL" sz="1800" dirty="0">
                <a:latin typeface="Arial" panose="020B0604020202020204" pitchFamily="34" charset="0"/>
              </a:rPr>
              <a:t> gram water </a:t>
            </a:r>
            <a:r>
              <a:rPr lang="en-US" altLang="nl-NL" sz="1800" dirty="0" err="1">
                <a:latin typeface="Arial" panose="020B0604020202020204" pitchFamily="34" charset="0"/>
              </a:rPr>
              <a:t>ontstaat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er</a:t>
            </a:r>
            <a:r>
              <a:rPr lang="en-US" altLang="nl-NL" sz="1800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 flipH="1">
            <a:off x="6832121" y="3802879"/>
            <a:ext cx="696725" cy="606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6832121" y="3802879"/>
            <a:ext cx="696724" cy="606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939184CC-9A7B-472A-AAD6-9266D7041D30}"/>
              </a:ext>
            </a:extLst>
          </p:cNvPr>
          <p:cNvSpPr txBox="1"/>
          <p:nvPr/>
        </p:nvSpPr>
        <p:spPr>
          <a:xfrm>
            <a:off x="7642800" y="4316400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18,0</a:t>
            </a:r>
          </a:p>
        </p:txBody>
      </p:sp>
    </p:spTree>
    <p:extLst>
      <p:ext uri="{BB962C8B-B14F-4D97-AF65-F5344CB8AC3E}">
        <p14:creationId xmlns:p14="http://schemas.microsoft.com/office/powerpoint/2010/main" val="17895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Hoeveel gram zuurstof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reageert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er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met 8,0 g </a:t>
            </a:r>
            <a:r>
              <a:rPr lang="en-US" altLang="nl-NL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methaan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</a:t>
            </a:r>
            <a:r>
              <a:rPr lang="en-US" altLang="nl-NL" sz="1800" dirty="0">
                <a:latin typeface="Arial" panose="020B0604020202020204" pitchFamily="34" charset="0"/>
              </a:rPr>
              <a:t>Hoeveel gram </a:t>
            </a:r>
            <a:r>
              <a:rPr lang="en-US" altLang="nl-NL" sz="1800" dirty="0" err="1">
                <a:latin typeface="Arial" panose="020B0604020202020204" pitchFamily="34" charset="0"/>
              </a:rPr>
              <a:t>koolstofdioxide</a:t>
            </a:r>
            <a:r>
              <a:rPr lang="en-US" altLang="nl-NL" sz="1800" dirty="0">
                <a:latin typeface="Arial" panose="020B0604020202020204" pitchFamily="34" charset="0"/>
              </a:rPr>
              <a:t> en </a:t>
            </a:r>
            <a:r>
              <a:rPr lang="en-US" altLang="nl-NL" sz="1800" dirty="0" err="1">
                <a:latin typeface="Arial" panose="020B0604020202020204" pitchFamily="34" charset="0"/>
              </a:rPr>
              <a:t>hoeveel</a:t>
            </a:r>
            <a:r>
              <a:rPr lang="en-US" altLang="nl-NL" sz="1800" dirty="0">
                <a:latin typeface="Arial" panose="020B0604020202020204" pitchFamily="34" charset="0"/>
              </a:rPr>
              <a:t> gram water </a:t>
            </a:r>
            <a:r>
              <a:rPr lang="en-US" altLang="nl-NL" sz="1800" dirty="0" err="1">
                <a:latin typeface="Arial" panose="020B0604020202020204" pitchFamily="34" charset="0"/>
              </a:rPr>
              <a:t>ontstaat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er</a:t>
            </a:r>
            <a:r>
              <a:rPr lang="en-US" altLang="nl-NL" sz="1800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nl-NL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Controle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:             </a:t>
            </a:r>
            <a:r>
              <a:rPr lang="en-US" altLang="nl-NL" sz="1800" b="1" dirty="0">
                <a:latin typeface="Arial" panose="020B0604020202020204" pitchFamily="34" charset="0"/>
              </a:rPr>
              <a:t>Wet van Lavoisier</a:t>
            </a: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Arial" panose="020B0604020202020204" pitchFamily="34" charset="0"/>
              </a:rPr>
              <a:t>                                                                    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3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Controle:             </a:t>
            </a:r>
            <a:r>
              <a:rPr lang="nl-NL" altLang="nl-NL" sz="1800" b="1" dirty="0">
                <a:latin typeface="Arial" panose="020B0604020202020204" pitchFamily="34" charset="0"/>
              </a:rPr>
              <a:t>Wet van </a:t>
            </a:r>
            <a:r>
              <a:rPr lang="nl-NL" altLang="nl-NL" sz="1800" b="1" dirty="0" err="1">
                <a:latin typeface="Arial" panose="020B0604020202020204" pitchFamily="34" charset="0"/>
              </a:rPr>
              <a:t>Lavoisier</a:t>
            </a:r>
            <a:r>
              <a:rPr lang="nl-NL" altLang="nl-NL" sz="1800" b="1" dirty="0">
                <a:latin typeface="Arial" panose="020B0604020202020204" pitchFamily="34" charset="0"/>
              </a:rPr>
              <a:t>:   8,0  +  31,9  = 39,9 g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1800" b="1" dirty="0">
                <a:latin typeface="Arial" panose="020B0604020202020204" pitchFamily="34" charset="0"/>
              </a:rPr>
              <a:t>                                                                     21,9  +  18,0 = 39,9 g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                                                                  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1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81788" y="323445"/>
            <a:ext cx="8382000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                        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+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+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Hoeveel gram zuurstof reageert er met 8,0 g methaan?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</a:t>
            </a:r>
            <a:r>
              <a:rPr lang="nl-NL" altLang="nl-NL" sz="1800" dirty="0">
                <a:latin typeface="Arial" panose="020B0604020202020204" pitchFamily="34" charset="0"/>
              </a:rPr>
              <a:t>Hoeveel gram koolstofdioxide en hoeveel gram water ontstaat 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Controle:             </a:t>
            </a:r>
            <a:r>
              <a:rPr lang="nl-NL" altLang="nl-NL" sz="1800" b="1" dirty="0">
                <a:latin typeface="Arial" panose="020B0604020202020204" pitchFamily="34" charset="0"/>
              </a:rPr>
              <a:t>Wet van </a:t>
            </a:r>
            <a:r>
              <a:rPr lang="nl-NL" altLang="nl-NL" sz="1800" b="1" dirty="0" err="1">
                <a:latin typeface="Arial" panose="020B0604020202020204" pitchFamily="34" charset="0"/>
              </a:rPr>
              <a:t>Lavoisier</a:t>
            </a:r>
            <a:r>
              <a:rPr lang="nl-NL" altLang="nl-NL" sz="1800" b="1" dirty="0">
                <a:latin typeface="Arial" panose="020B0604020202020204" pitchFamily="34" charset="0"/>
              </a:rPr>
              <a:t>:   8,0  +  31,9  =  21,9  +  18,0 = 39,9 g     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                                                                                 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klopt dus!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122018" y="526902"/>
            <a:ext cx="503238" cy="2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nl-NL" altLang="nl-NL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27995" y="2507838"/>
          <a:ext cx="8289586" cy="2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7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altLang="nl-NL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nl-NL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 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massaverhouding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16,04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44,01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36,03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47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hoeveelheid stof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31,9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Rechte verbindingslijn 11"/>
          <p:cNvCxnSpPr/>
          <p:nvPr/>
        </p:nvCxnSpPr>
        <p:spPr>
          <a:xfrm>
            <a:off x="5600914" y="2504894"/>
            <a:ext cx="8709" cy="2386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nl-NL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nl-NL" altLang="nl-NL" sz="2000" dirty="0">
                <a:latin typeface="Arial" panose="020B0604020202020204" pitchFamily="34" charset="0"/>
              </a:rPr>
              <a:t>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molecuulverhouding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</a:rPr>
              <a:t>     De </a:t>
            </a:r>
            <a:r>
              <a: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massaverhouding</a:t>
            </a:r>
            <a:r>
              <a:rPr lang="nl-NL" altLang="nl-NL" sz="2000" dirty="0">
                <a:latin typeface="Arial" panose="020B0604020202020204" pitchFamily="34" charset="0"/>
              </a:rPr>
              <a:t> waarin de stoffen reageren en ontstaan: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1x12,01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	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4x16,00                     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  <a:tabLst>
                <a:tab pos="627063" algn="l"/>
                <a:tab pos="6454775" algn="l"/>
                <a:tab pos="7629525" algn="l"/>
              </a:tabLst>
            </a:pP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0DCFF0A-E3A2-42E9-8559-C7B965905813}"/>
              </a:ext>
            </a:extLst>
          </p:cNvPr>
          <p:cNvGrpSpPr/>
          <p:nvPr/>
        </p:nvGrpSpPr>
        <p:grpSpPr>
          <a:xfrm>
            <a:off x="711069" y="2363717"/>
            <a:ext cx="7915843" cy="1539875"/>
            <a:chOff x="684868" y="1719499"/>
            <a:chExt cx="7915843" cy="15398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2901398" y="2667899"/>
              <a:ext cx="990600" cy="381000"/>
              <a:chOff x="4416" y="2016"/>
              <a:chExt cx="960" cy="384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7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C85647A-8A59-47BE-A190-2A387E7B2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4F202027-AC5B-4E21-8DFC-DAA2FBC5CADA}"/>
              </a:ext>
            </a:extLst>
          </p:cNvPr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4" name="Text Box 55">
              <a:extLst>
                <a:ext uri="{FF2B5EF4-FFF2-40B4-BE49-F238E27FC236}">
                  <a16:creationId xmlns:a16="http://schemas.microsoft.com/office/drawing/2014/main" id="{EB51D179-5834-407B-883F-189755EE8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800" dirty="0"/>
                <a:t>   </a:t>
              </a:r>
              <a:r>
                <a:rPr lang="nl-NL" altLang="nl-NL" sz="2000" b="1" dirty="0">
                  <a:latin typeface="Arial" panose="020B0604020202020204" pitchFamily="34" charset="0"/>
                </a:rPr>
                <a:t>CH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nl-NL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nl-NL" altLang="nl-NL" sz="2000" b="1" dirty="0">
                  <a:latin typeface="Arial" panose="020B0604020202020204" pitchFamily="34" charset="0"/>
                </a:rPr>
                <a:t>O (l)</a:t>
              </a:r>
            </a:p>
          </p:txBody>
        </p:sp>
        <p:sp>
          <p:nvSpPr>
            <p:cNvPr id="5" name="Line 56">
              <a:extLst>
                <a:ext uri="{FF2B5EF4-FFF2-40B4-BE49-F238E27FC236}">
                  <a16:creationId xmlns:a16="http://schemas.microsoft.com/office/drawing/2014/main" id="{42E779CC-9D7E-4A62-B6B9-A5075C055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" name="Text Box 57">
              <a:extLst>
                <a:ext uri="{FF2B5EF4-FFF2-40B4-BE49-F238E27FC236}">
                  <a16:creationId xmlns:a16="http://schemas.microsoft.com/office/drawing/2014/main" id="{78562039-EE06-44BF-BFDD-438D41631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200" b="1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7" name="Text Box 58">
              <a:extLst>
                <a:ext uri="{FF2B5EF4-FFF2-40B4-BE49-F238E27FC236}">
                  <a16:creationId xmlns:a16="http://schemas.microsoft.com/office/drawing/2014/main" id="{2A0132AF-18C6-47AF-8E1F-FB3010380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200" b="1" dirty="0">
                  <a:latin typeface="Arial" panose="020B0604020202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8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C85647A-8A59-47BE-A190-2A387E7B2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991B0BB-3B74-409E-86FE-3BF965715690}"/>
              </a:ext>
            </a:extLst>
          </p:cNvPr>
          <p:cNvSpPr/>
          <p:nvPr/>
        </p:nvSpPr>
        <p:spPr>
          <a:xfrm>
            <a:off x="863787" y="1727199"/>
            <a:ext cx="427984" cy="409878"/>
          </a:xfrm>
          <a:prstGeom prst="roundRect">
            <a:avLst>
              <a:gd name="adj" fmla="val 55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C8D440D-5F72-4C7E-9C47-BE082F9757FF}"/>
              </a:ext>
            </a:extLst>
          </p:cNvPr>
          <p:cNvSpPr/>
          <p:nvPr/>
        </p:nvSpPr>
        <p:spPr>
          <a:xfrm>
            <a:off x="7820024" y="2099960"/>
            <a:ext cx="427983" cy="409878"/>
          </a:xfrm>
          <a:prstGeom prst="roundRect">
            <a:avLst>
              <a:gd name="adj" fmla="val 55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86F3344-7FCF-4AD4-9BC6-72E0F4DBEAE6}"/>
              </a:ext>
            </a:extLst>
          </p:cNvPr>
          <p:cNvSpPr/>
          <p:nvPr/>
        </p:nvSpPr>
        <p:spPr>
          <a:xfrm>
            <a:off x="7030800" y="2099960"/>
            <a:ext cx="427983" cy="409878"/>
          </a:xfrm>
          <a:prstGeom prst="roundRect">
            <a:avLst>
              <a:gd name="adj" fmla="val 55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9B71D3A-BC81-4CF7-840D-B4579208CBFE}"/>
              </a:ext>
            </a:extLst>
          </p:cNvPr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7" name="Text Box 55">
              <a:extLst>
                <a:ext uri="{FF2B5EF4-FFF2-40B4-BE49-F238E27FC236}">
                  <a16:creationId xmlns:a16="http://schemas.microsoft.com/office/drawing/2014/main" id="{8BC561AC-3B47-4D6D-A9AC-0F5E6EC6D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8" name="Line 56">
              <a:extLst>
                <a:ext uri="{FF2B5EF4-FFF2-40B4-BE49-F238E27FC236}">
                  <a16:creationId xmlns:a16="http://schemas.microsoft.com/office/drawing/2014/main" id="{C34D8E7A-BE83-453B-8342-99B0933AE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 Box 57">
              <a:extLst>
                <a:ext uri="{FF2B5EF4-FFF2-40B4-BE49-F238E27FC236}">
                  <a16:creationId xmlns:a16="http://schemas.microsoft.com/office/drawing/2014/main" id="{48136BBB-C7BD-42AC-9AEF-1C1BA758E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  <p:sp>
          <p:nvSpPr>
            <p:cNvPr id="10" name="Text Box 58">
              <a:extLst>
                <a:ext uri="{FF2B5EF4-FFF2-40B4-BE49-F238E27FC236}">
                  <a16:creationId xmlns:a16="http://schemas.microsoft.com/office/drawing/2014/main" id="{98681628-1D2A-474D-A7BB-A8281E949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0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2001</TotalTime>
  <Words>4982</Words>
  <Application>Microsoft Office PowerPoint</Application>
  <PresentationFormat>Diavoorstelling (4:3)</PresentationFormat>
  <Paragraphs>1629</Paragraphs>
  <Slides>70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89</cp:revision>
  <dcterms:created xsi:type="dcterms:W3CDTF">2015-01-17T12:45:42Z</dcterms:created>
  <dcterms:modified xsi:type="dcterms:W3CDTF">2023-02-07T20:24:19Z</dcterms:modified>
</cp:coreProperties>
</file>